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82160" autoAdjust="0"/>
  </p:normalViewPr>
  <p:slideViewPr>
    <p:cSldViewPr snapToGrid="0">
      <p:cViewPr varScale="1">
        <p:scale>
          <a:sx n="77" d="100"/>
          <a:sy n="77" d="100"/>
        </p:scale>
        <p:origin x="80"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03B8EC-2B26-4330-BF70-5256F08B7C92}" type="datetimeFigureOut">
              <a:rPr lang="sv-SE" smtClean="0"/>
              <a:t>2024-05-23</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FC515F-000E-410B-A1C1-2C71E2180926}" type="slidenum">
              <a:rPr lang="sv-SE" smtClean="0"/>
              <a:t>‹#›</a:t>
            </a:fld>
            <a:endParaRPr lang="sv-SE"/>
          </a:p>
        </p:txBody>
      </p:sp>
    </p:spTree>
    <p:extLst>
      <p:ext uri="{BB962C8B-B14F-4D97-AF65-F5344CB8AC3E}">
        <p14:creationId xmlns:p14="http://schemas.microsoft.com/office/powerpoint/2010/main" val="1994426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Allsvenskan är Sveriges högsta fotbollsdivision och en av de mest anrika fotbollsligorna i världen. I denna presentation kommer vi att utforska dess historia och visa intressant statistik om ligan, såsom vilka lag som vunnit Allsvenskan, vilka spelare som gjort flest mål och vilka som är de största fotbollsarenorna.</a:t>
            </a:r>
          </a:p>
          <a:p>
            <a:r>
              <a:rPr lang="sv-SE" b="0" i="0" dirty="0">
                <a:solidFill>
                  <a:srgbClr val="000000"/>
                </a:solidFill>
                <a:effectLst/>
                <a:highlight>
                  <a:srgbClr val="F6DBD4"/>
                </a:highlight>
                <a:latin typeface="Segoe UI" panose="020B0502040204020203" pitchFamily="34" charset="0"/>
              </a:rPr>
              <a:t>Skapa en presentation om Allsvenskan i fotboll. Berätta om dess historia och visa statistik med siffror, t ex vilka lag som vunnit Allsvenskan, vem som gjort mest mål, flest matcher, vilka som är de största fotbollsarenorna (gärna med bilder) och data.</a:t>
            </a:r>
            <a:endParaRPr lang="sv-SE" dirty="0"/>
          </a:p>
        </p:txBody>
      </p:sp>
      <p:sp>
        <p:nvSpPr>
          <p:cNvPr id="4" name="Platshållare för bildnummer 3"/>
          <p:cNvSpPr>
            <a:spLocks noGrp="1"/>
          </p:cNvSpPr>
          <p:nvPr>
            <p:ph type="sldNum" sz="quarter" idx="5"/>
          </p:nvPr>
        </p:nvSpPr>
        <p:spPr/>
        <p:txBody>
          <a:bodyPr/>
          <a:lstStyle/>
          <a:p>
            <a:fld id="{89E7E17C-52B4-4AC3-9523-D8842C794842}" type="slidenum">
              <a:rPr lang="sv-SE" smtClean="0"/>
              <a:t>1</a:t>
            </a:fld>
            <a:endParaRPr lang="sv-SE"/>
          </a:p>
        </p:txBody>
      </p:sp>
    </p:spTree>
    <p:extLst>
      <p:ext uri="{BB962C8B-B14F-4D97-AF65-F5344CB8AC3E}">
        <p14:creationId xmlns:p14="http://schemas.microsoft.com/office/powerpoint/2010/main" val="407856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Utöver de lag som har vunnit Allsvenskan flest gånger har det funnits många andra framgångsrika lag i ligan. Vi kommer att titta på några av de mest imponerande lagen i Allsvenskans historia.</a:t>
            </a:r>
          </a:p>
        </p:txBody>
      </p:sp>
      <p:sp>
        <p:nvSpPr>
          <p:cNvPr id="4" name="Platshållare för bildnummer 3"/>
          <p:cNvSpPr>
            <a:spLocks noGrp="1"/>
          </p:cNvSpPr>
          <p:nvPr>
            <p:ph type="sldNum" sz="quarter" idx="5"/>
          </p:nvPr>
        </p:nvSpPr>
        <p:spPr/>
        <p:txBody>
          <a:bodyPr/>
          <a:lstStyle/>
          <a:p>
            <a:fld id="{89E7E17C-52B4-4AC3-9523-D8842C794842}" type="slidenum">
              <a:rPr lang="sv-SE" smtClean="0"/>
              <a:t>10</a:t>
            </a:fld>
            <a:endParaRPr lang="sv-SE"/>
          </a:p>
        </p:txBody>
      </p:sp>
    </p:spTree>
    <p:extLst>
      <p:ext uri="{BB962C8B-B14F-4D97-AF65-F5344CB8AC3E}">
        <p14:creationId xmlns:p14="http://schemas.microsoft.com/office/powerpoint/2010/main" val="2363673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Sverige har många imponerande fotbollsarenor med en rik historia. Vi kommer att titta på de största fotbollsarenorna i Sverige och utforska deras kapacitet och betydelse för svensk fotboll.</a:t>
            </a:r>
          </a:p>
        </p:txBody>
      </p:sp>
      <p:sp>
        <p:nvSpPr>
          <p:cNvPr id="4" name="Platshållare för bildnummer 3"/>
          <p:cNvSpPr>
            <a:spLocks noGrp="1"/>
          </p:cNvSpPr>
          <p:nvPr>
            <p:ph type="sldNum" sz="quarter" idx="5"/>
          </p:nvPr>
        </p:nvSpPr>
        <p:spPr/>
        <p:txBody>
          <a:bodyPr/>
          <a:lstStyle/>
          <a:p>
            <a:fld id="{89E7E17C-52B4-4AC3-9523-D8842C794842}" type="slidenum">
              <a:rPr lang="sv-SE" smtClean="0"/>
              <a:t>11</a:t>
            </a:fld>
            <a:endParaRPr lang="sv-SE"/>
          </a:p>
        </p:txBody>
      </p:sp>
    </p:spTree>
    <p:extLst>
      <p:ext uri="{BB962C8B-B14F-4D97-AF65-F5344CB8AC3E}">
        <p14:creationId xmlns:p14="http://schemas.microsoft.com/office/powerpoint/2010/main" val="2577420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Friends Arena är Sveriges största fotbollsarena, med en kapacitet på över 50 000 åskådare. Arenan är hem till svenska fotbollslandslaget och är också värd för andra stora evenemang, såsom musikkonserter.</a:t>
            </a:r>
          </a:p>
        </p:txBody>
      </p:sp>
      <p:sp>
        <p:nvSpPr>
          <p:cNvPr id="4" name="Platshållare för bildnummer 3"/>
          <p:cNvSpPr>
            <a:spLocks noGrp="1"/>
          </p:cNvSpPr>
          <p:nvPr>
            <p:ph type="sldNum" sz="quarter" idx="5"/>
          </p:nvPr>
        </p:nvSpPr>
        <p:spPr/>
        <p:txBody>
          <a:bodyPr/>
          <a:lstStyle/>
          <a:p>
            <a:fld id="{89E7E17C-52B4-4AC3-9523-D8842C794842}" type="slidenum">
              <a:rPr lang="sv-SE" smtClean="0"/>
              <a:t>12</a:t>
            </a:fld>
            <a:endParaRPr lang="sv-SE"/>
          </a:p>
        </p:txBody>
      </p:sp>
    </p:spTree>
    <p:extLst>
      <p:ext uri="{BB962C8B-B14F-4D97-AF65-F5344CB8AC3E}">
        <p14:creationId xmlns:p14="http://schemas.microsoft.com/office/powerpoint/2010/main" val="1712872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Tele2 Arena är en av de mest moderna arenorna i Sverige och är hem till Hammarby IF och Djurgårdens IF. Arenan har en kapacitet på över 30 000 åskådare och har också varit värd för stora evenemang, såsom konserter och motorsport.</a:t>
            </a:r>
          </a:p>
        </p:txBody>
      </p:sp>
      <p:sp>
        <p:nvSpPr>
          <p:cNvPr id="4" name="Platshållare för bildnummer 3"/>
          <p:cNvSpPr>
            <a:spLocks noGrp="1"/>
          </p:cNvSpPr>
          <p:nvPr>
            <p:ph type="sldNum" sz="quarter" idx="5"/>
          </p:nvPr>
        </p:nvSpPr>
        <p:spPr/>
        <p:txBody>
          <a:bodyPr/>
          <a:lstStyle/>
          <a:p>
            <a:fld id="{89E7E17C-52B4-4AC3-9523-D8842C794842}" type="slidenum">
              <a:rPr lang="sv-SE" smtClean="0"/>
              <a:t>13</a:t>
            </a:fld>
            <a:endParaRPr lang="sv-SE"/>
          </a:p>
        </p:txBody>
      </p:sp>
    </p:spTree>
    <p:extLst>
      <p:ext uri="{BB962C8B-B14F-4D97-AF65-F5344CB8AC3E}">
        <p14:creationId xmlns:p14="http://schemas.microsoft.com/office/powerpoint/2010/main" val="3655040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Ullevi Stadium är en av de mest ikoniska arenorna i Sverige och har varit värd för många stora evenemang, såsom VM i friidrott och EM i fotboll. Arenan är hem till IFK Göteborg och Örgryte IS och har en kapacitet på över 40 000 åskådare.</a:t>
            </a:r>
          </a:p>
        </p:txBody>
      </p:sp>
      <p:sp>
        <p:nvSpPr>
          <p:cNvPr id="4" name="Platshållare för bildnummer 3"/>
          <p:cNvSpPr>
            <a:spLocks noGrp="1"/>
          </p:cNvSpPr>
          <p:nvPr>
            <p:ph type="sldNum" sz="quarter" idx="5"/>
          </p:nvPr>
        </p:nvSpPr>
        <p:spPr/>
        <p:txBody>
          <a:bodyPr/>
          <a:lstStyle/>
          <a:p>
            <a:fld id="{89E7E17C-52B4-4AC3-9523-D8842C794842}" type="slidenum">
              <a:rPr lang="sv-SE" smtClean="0"/>
              <a:t>14</a:t>
            </a:fld>
            <a:endParaRPr lang="sv-SE"/>
          </a:p>
        </p:txBody>
      </p:sp>
    </p:spTree>
    <p:extLst>
      <p:ext uri="{BB962C8B-B14F-4D97-AF65-F5344CB8AC3E}">
        <p14:creationId xmlns:p14="http://schemas.microsoft.com/office/powerpoint/2010/main" val="2101154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Allsvenskan i fotboll är en av de mest anrika fotbollsligorna i världen, med en rik historia och många framgångsrika lag och spelare. Vi har utforskat dess historia och visat intressant statistik om ligan. Vi har också tittat på de största fotbollsarenorna i Sverige. Allsvenskan är en viktig del av den svenska fotbollen och har spelat en stor roll i dess utveckling.</a:t>
            </a:r>
          </a:p>
        </p:txBody>
      </p:sp>
      <p:sp>
        <p:nvSpPr>
          <p:cNvPr id="4" name="Platshållare för bildnummer 3"/>
          <p:cNvSpPr>
            <a:spLocks noGrp="1"/>
          </p:cNvSpPr>
          <p:nvPr>
            <p:ph type="sldNum" sz="quarter" idx="5"/>
          </p:nvPr>
        </p:nvSpPr>
        <p:spPr/>
        <p:txBody>
          <a:bodyPr/>
          <a:lstStyle/>
          <a:p>
            <a:fld id="{89E7E17C-52B4-4AC3-9523-D8842C794842}" type="slidenum">
              <a:rPr lang="sv-SE" smtClean="0"/>
              <a:t>15</a:t>
            </a:fld>
            <a:endParaRPr lang="sv-SE"/>
          </a:p>
        </p:txBody>
      </p:sp>
    </p:spTree>
    <p:extLst>
      <p:ext uri="{BB962C8B-B14F-4D97-AF65-F5344CB8AC3E}">
        <p14:creationId xmlns:p14="http://schemas.microsoft.com/office/powerpoint/2010/main" val="1896400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Allsvenskan grundades 1924 och har sedan dess utvecklats till att bli en av de mest anrika fotbollsligorna i världen. Vi kommer att titta på dess historia under åren och dess betydelse för den svenska fotbollen.</a:t>
            </a:r>
          </a:p>
        </p:txBody>
      </p:sp>
      <p:sp>
        <p:nvSpPr>
          <p:cNvPr id="4" name="Platshållare för bildnummer 3"/>
          <p:cNvSpPr>
            <a:spLocks noGrp="1"/>
          </p:cNvSpPr>
          <p:nvPr>
            <p:ph type="sldNum" sz="quarter" idx="5"/>
          </p:nvPr>
        </p:nvSpPr>
        <p:spPr/>
        <p:txBody>
          <a:bodyPr/>
          <a:lstStyle/>
          <a:p>
            <a:fld id="{89E7E17C-52B4-4AC3-9523-D8842C794842}" type="slidenum">
              <a:rPr lang="sv-SE" smtClean="0"/>
              <a:t>2</a:t>
            </a:fld>
            <a:endParaRPr lang="sv-SE"/>
          </a:p>
        </p:txBody>
      </p:sp>
    </p:spTree>
    <p:extLst>
      <p:ext uri="{BB962C8B-B14F-4D97-AF65-F5344CB8AC3E}">
        <p14:creationId xmlns:p14="http://schemas.microsoft.com/office/powerpoint/2010/main" val="2582456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Allsvenskan grundades 1924 och bestod ursprungligen av 12 lag. Sedan dess har ligan utvecklats och utvidgats för att inkludera fler lag och en mer konkurrenskraftig liga.</a:t>
            </a:r>
          </a:p>
        </p:txBody>
      </p:sp>
      <p:sp>
        <p:nvSpPr>
          <p:cNvPr id="4" name="Platshållare för bildnummer 3"/>
          <p:cNvSpPr>
            <a:spLocks noGrp="1"/>
          </p:cNvSpPr>
          <p:nvPr>
            <p:ph type="sldNum" sz="quarter" idx="5"/>
          </p:nvPr>
        </p:nvSpPr>
        <p:spPr/>
        <p:txBody>
          <a:bodyPr/>
          <a:lstStyle/>
          <a:p>
            <a:fld id="{89E7E17C-52B4-4AC3-9523-D8842C794842}" type="slidenum">
              <a:rPr lang="sv-SE" smtClean="0"/>
              <a:t>3</a:t>
            </a:fld>
            <a:endParaRPr lang="sv-SE"/>
          </a:p>
        </p:txBody>
      </p:sp>
    </p:spTree>
    <p:extLst>
      <p:ext uri="{BB962C8B-B14F-4D97-AF65-F5344CB8AC3E}">
        <p14:creationId xmlns:p14="http://schemas.microsoft.com/office/powerpoint/2010/main" val="667254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Allsvenskan har haft många framgångsrika lag genom åren. Vi kommer att titta på de lag som har vunnit ligan flest gånger och deras betydelse för svensk fotboll, såsom Malmö FF, IFK Göteborg och AIK.</a:t>
            </a:r>
          </a:p>
        </p:txBody>
      </p:sp>
      <p:sp>
        <p:nvSpPr>
          <p:cNvPr id="4" name="Platshållare för bildnummer 3"/>
          <p:cNvSpPr>
            <a:spLocks noGrp="1"/>
          </p:cNvSpPr>
          <p:nvPr>
            <p:ph type="sldNum" sz="quarter" idx="5"/>
          </p:nvPr>
        </p:nvSpPr>
        <p:spPr/>
        <p:txBody>
          <a:bodyPr/>
          <a:lstStyle/>
          <a:p>
            <a:fld id="{89E7E17C-52B4-4AC3-9523-D8842C794842}" type="slidenum">
              <a:rPr lang="sv-SE" smtClean="0"/>
              <a:t>4</a:t>
            </a:fld>
            <a:endParaRPr lang="sv-SE"/>
          </a:p>
        </p:txBody>
      </p:sp>
    </p:spTree>
    <p:extLst>
      <p:ext uri="{BB962C8B-B14F-4D97-AF65-F5344CB8AC3E}">
        <p14:creationId xmlns:p14="http://schemas.microsoft.com/office/powerpoint/2010/main" val="120034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IFK Göteborg är en annan av de mest framgångsrika lagen i Allsvenskans historia, med totalt 18 segrar. Laget har också haft framgångar internationellt, med vinster i UEFA-cupen och Cupvinnarcupen.</a:t>
            </a:r>
          </a:p>
        </p:txBody>
      </p:sp>
      <p:sp>
        <p:nvSpPr>
          <p:cNvPr id="4" name="Platshållare för bildnummer 3"/>
          <p:cNvSpPr>
            <a:spLocks noGrp="1"/>
          </p:cNvSpPr>
          <p:nvPr>
            <p:ph type="sldNum" sz="quarter" idx="5"/>
          </p:nvPr>
        </p:nvSpPr>
        <p:spPr/>
        <p:txBody>
          <a:bodyPr/>
          <a:lstStyle/>
          <a:p>
            <a:fld id="{89E7E17C-52B4-4AC3-9523-D8842C794842}" type="slidenum">
              <a:rPr lang="sv-SE" smtClean="0"/>
              <a:t>5</a:t>
            </a:fld>
            <a:endParaRPr lang="sv-SE"/>
          </a:p>
        </p:txBody>
      </p:sp>
    </p:spTree>
    <p:extLst>
      <p:ext uri="{BB962C8B-B14F-4D97-AF65-F5344CB8AC3E}">
        <p14:creationId xmlns:p14="http://schemas.microsoft.com/office/powerpoint/2010/main" val="3251530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AIK är ett annat framgångsrikt lag i Allsvenskans historia, med totalt 12 segrar. Laget har också haft framgångar internationellt, med vinster i Intertotocupen och UEFA-cupen.</a:t>
            </a:r>
          </a:p>
        </p:txBody>
      </p:sp>
      <p:sp>
        <p:nvSpPr>
          <p:cNvPr id="4" name="Platshållare för bildnummer 3"/>
          <p:cNvSpPr>
            <a:spLocks noGrp="1"/>
          </p:cNvSpPr>
          <p:nvPr>
            <p:ph type="sldNum" sz="quarter" idx="5"/>
          </p:nvPr>
        </p:nvSpPr>
        <p:spPr/>
        <p:txBody>
          <a:bodyPr/>
          <a:lstStyle/>
          <a:p>
            <a:fld id="{89E7E17C-52B4-4AC3-9523-D8842C794842}" type="slidenum">
              <a:rPr lang="sv-SE" smtClean="0"/>
              <a:t>6</a:t>
            </a:fld>
            <a:endParaRPr lang="sv-SE"/>
          </a:p>
        </p:txBody>
      </p:sp>
    </p:spTree>
    <p:extLst>
      <p:ext uri="{BB962C8B-B14F-4D97-AF65-F5344CB8AC3E}">
        <p14:creationId xmlns:p14="http://schemas.microsoft.com/office/powerpoint/2010/main" val="344664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Allsvenskan har haft många utmärkta spelare och lag genom åren. Vi kommer att titta på de mest framgångsrika spelarna och lagen i ligan, såsom Henrik Larsson, Zlatan Ibrahimović och några av de mest framgångsrika lagen.</a:t>
            </a:r>
          </a:p>
        </p:txBody>
      </p:sp>
      <p:sp>
        <p:nvSpPr>
          <p:cNvPr id="4" name="Platshållare för bildnummer 3"/>
          <p:cNvSpPr>
            <a:spLocks noGrp="1"/>
          </p:cNvSpPr>
          <p:nvPr>
            <p:ph type="sldNum" sz="quarter" idx="5"/>
          </p:nvPr>
        </p:nvSpPr>
        <p:spPr/>
        <p:txBody>
          <a:bodyPr/>
          <a:lstStyle/>
          <a:p>
            <a:fld id="{89E7E17C-52B4-4AC3-9523-D8842C794842}" type="slidenum">
              <a:rPr lang="sv-SE" smtClean="0"/>
              <a:t>7</a:t>
            </a:fld>
            <a:endParaRPr lang="sv-SE"/>
          </a:p>
        </p:txBody>
      </p:sp>
    </p:spTree>
    <p:extLst>
      <p:ext uri="{BB962C8B-B14F-4D97-AF65-F5344CB8AC3E}">
        <p14:creationId xmlns:p14="http://schemas.microsoft.com/office/powerpoint/2010/main" val="1826710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Henrik Larsson är en av de mest framgångsrika spelarna i Allsvenskans historia, med totalt 281 mål. Han spelade för Helsingborgs IF, Feyenoord, Celtic, Barcelona och Manchester United under sin karriär.</a:t>
            </a:r>
          </a:p>
        </p:txBody>
      </p:sp>
      <p:sp>
        <p:nvSpPr>
          <p:cNvPr id="4" name="Platshållare för bildnummer 3"/>
          <p:cNvSpPr>
            <a:spLocks noGrp="1"/>
          </p:cNvSpPr>
          <p:nvPr>
            <p:ph type="sldNum" sz="quarter" idx="5"/>
          </p:nvPr>
        </p:nvSpPr>
        <p:spPr/>
        <p:txBody>
          <a:bodyPr/>
          <a:lstStyle/>
          <a:p>
            <a:fld id="{89E7E17C-52B4-4AC3-9523-D8842C794842}" type="slidenum">
              <a:rPr lang="sv-SE" smtClean="0"/>
              <a:t>8</a:t>
            </a:fld>
            <a:endParaRPr lang="sv-SE"/>
          </a:p>
        </p:txBody>
      </p:sp>
    </p:spTree>
    <p:extLst>
      <p:ext uri="{BB962C8B-B14F-4D97-AF65-F5344CB8AC3E}">
        <p14:creationId xmlns:p14="http://schemas.microsoft.com/office/powerpoint/2010/main" val="1016715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a:t>Zlatan Ibrahimović är en av de mest kända spelarna i världen och har också utmärkt sig i Allsvenskan. Han spelade för Malmö FF, där han började sin karriär, och har totalt 50 mål i ligan.</a:t>
            </a:r>
          </a:p>
        </p:txBody>
      </p:sp>
      <p:sp>
        <p:nvSpPr>
          <p:cNvPr id="4" name="Platshållare för bildnummer 3"/>
          <p:cNvSpPr>
            <a:spLocks noGrp="1"/>
          </p:cNvSpPr>
          <p:nvPr>
            <p:ph type="sldNum" sz="quarter" idx="5"/>
          </p:nvPr>
        </p:nvSpPr>
        <p:spPr/>
        <p:txBody>
          <a:bodyPr/>
          <a:lstStyle/>
          <a:p>
            <a:fld id="{89E7E17C-52B4-4AC3-9523-D8842C794842}" type="slidenum">
              <a:rPr lang="sv-SE" smtClean="0"/>
              <a:t>9</a:t>
            </a:fld>
            <a:endParaRPr lang="sv-SE"/>
          </a:p>
        </p:txBody>
      </p:sp>
    </p:spTree>
    <p:extLst>
      <p:ext uri="{BB962C8B-B14F-4D97-AF65-F5344CB8AC3E}">
        <p14:creationId xmlns:p14="http://schemas.microsoft.com/office/powerpoint/2010/main" val="3620460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2A29F3C-B286-48EA-C4DA-29DA85050BA9}"/>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0FC30F79-B5C3-21B2-046E-7BD6D34711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A7800996-4F9C-CE0F-419F-12A30C8106DB}"/>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B0B5A07C-CDCE-B1C8-9DCD-684DD4CEE10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DAAA6E3-C0D2-0752-4F40-E27A14874B5B}"/>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3289479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6D109A-5FFC-B73E-678F-451DA7EDD2E8}"/>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DA26862E-0F5A-0A05-EBDC-0871465494FC}"/>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7707847-8741-45EA-5413-11AA1FD32B40}"/>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65FC7912-4385-0158-3B2C-0B97CBC1250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F4F57A9-C9B1-B111-8F8C-07B90E829C33}"/>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488670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8C6D359C-67CE-C7FD-F0DD-28B95779C437}"/>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8502D3BD-635F-1CCE-E528-BBCD908FD431}"/>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7220413-AA6E-25FA-324B-68C29CD785EF}"/>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E841DE7A-8DDA-4FCE-5777-89AD883F4BF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426F113-35A6-AC0C-D000-C3B6C1F054D4}"/>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282297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F9A5560-7F72-B97E-23B8-C6F3CB1BA5B8}"/>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FD82461B-7873-8D5A-523E-1A6C20B76BE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81DD686-A16F-805F-E8E7-DF67B245285B}"/>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8F15423F-8986-6219-1362-F562DEADF9D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BB06F38-40FA-6603-C9F0-9A94928FFFF6}"/>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2983755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3640A4D-D4E4-1AE8-0002-D7198AF1429C}"/>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39A89D8C-B511-0B52-7D55-BC05868A85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8D21DF58-AD0C-9B5A-83CB-E5FD570CF00D}"/>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FAD762AE-6A53-4DED-974E-6EAC79ECEA4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EE3959AF-7CAA-3FA1-BEC3-DBD45DEE428A}"/>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2798020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1045928-B728-5437-C61E-86447457EF1F}"/>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D0C7CC0-CEBA-0FFE-1872-7155368A7023}"/>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85F1A5AA-4CEA-6154-5A65-048D007940A5}"/>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CF80249A-2AF7-3580-6CDE-3DA4EC96CFAD}"/>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6" name="Platshållare för sidfot 5">
            <a:extLst>
              <a:ext uri="{FF2B5EF4-FFF2-40B4-BE49-F238E27FC236}">
                <a16:creationId xmlns:a16="http://schemas.microsoft.com/office/drawing/2014/main" id="{A6038568-F779-983D-386C-BE5506E66916}"/>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E7EA508B-5B18-F10E-6774-ED6FDB6229CE}"/>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118419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7AB6330-0EFA-1110-B436-8B1519BFD8FC}"/>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2C4C9D0E-5463-97B2-32B6-EDD1688309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D4331ED7-7B4E-090E-3595-8964717DE475}"/>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39F8AAB4-81A6-8F39-5EE9-1A645CC76B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33476E36-C080-741C-7A6F-1A71F5C67862}"/>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8B80F16A-24C8-91EF-6C03-F5B6E2AA67C1}"/>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8" name="Platshållare för sidfot 7">
            <a:extLst>
              <a:ext uri="{FF2B5EF4-FFF2-40B4-BE49-F238E27FC236}">
                <a16:creationId xmlns:a16="http://schemas.microsoft.com/office/drawing/2014/main" id="{4337AAB2-9758-9CD8-1293-5A7ECA9AA1B3}"/>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FB6DA386-58A8-D5A0-A81B-4CD57EF7DAD7}"/>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34238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892DC60-979C-C6EA-99B7-13347F334C20}"/>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7DCA2153-E0BA-2B6C-35AA-2BE2FD11E854}"/>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4" name="Platshållare för sidfot 3">
            <a:extLst>
              <a:ext uri="{FF2B5EF4-FFF2-40B4-BE49-F238E27FC236}">
                <a16:creationId xmlns:a16="http://schemas.microsoft.com/office/drawing/2014/main" id="{20C7F217-1E93-B5BE-F08F-5E02C7FEF8D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A538E64C-5AE6-DEE4-0560-31DAD2A976C9}"/>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2317632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1FB5FB3C-7835-11C4-21E5-D80BAC1F5732}"/>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3" name="Platshållare för sidfot 2">
            <a:extLst>
              <a:ext uri="{FF2B5EF4-FFF2-40B4-BE49-F238E27FC236}">
                <a16:creationId xmlns:a16="http://schemas.microsoft.com/office/drawing/2014/main" id="{624BFF04-A0DC-8E16-5738-DCDC08F4A12C}"/>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B9D46266-BAED-5DB6-148C-ABAF7000F416}"/>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2711115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6F729D3-60A1-D566-14E9-7D5C3E94EDD0}"/>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F39A0D05-F4BF-9ECC-967D-A514D24B16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9A71E9C5-BCF5-88E6-E544-625CAFD50F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343FF531-04CE-EE3E-545C-0A624D6A73EE}"/>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6" name="Platshållare för sidfot 5">
            <a:extLst>
              <a:ext uri="{FF2B5EF4-FFF2-40B4-BE49-F238E27FC236}">
                <a16:creationId xmlns:a16="http://schemas.microsoft.com/office/drawing/2014/main" id="{ED1AD8DA-2A7F-7F12-3D92-378FA967C59B}"/>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FEA8129-DD5B-1AFC-936E-882393DF85BF}"/>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155171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EB1B08E-3BAD-E8BE-C1CD-77537322858E}"/>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6F116A00-3FC1-9CE0-9488-20BBBCC918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61D31303-1C8B-1373-0CD1-3BA89DE18A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CFDA9F6B-D676-C0B0-6230-AA60F5A51B42}"/>
              </a:ext>
            </a:extLst>
          </p:cNvPr>
          <p:cNvSpPr>
            <a:spLocks noGrp="1"/>
          </p:cNvSpPr>
          <p:nvPr>
            <p:ph type="dt" sz="half" idx="10"/>
          </p:nvPr>
        </p:nvSpPr>
        <p:spPr/>
        <p:txBody>
          <a:bodyPr/>
          <a:lstStyle/>
          <a:p>
            <a:fld id="{1EFAC273-838F-4783-9611-02F896A69D56}" type="datetimeFigureOut">
              <a:rPr lang="sv-SE" smtClean="0"/>
              <a:t>2024-05-23</a:t>
            </a:fld>
            <a:endParaRPr lang="sv-SE"/>
          </a:p>
        </p:txBody>
      </p:sp>
      <p:sp>
        <p:nvSpPr>
          <p:cNvPr id="6" name="Platshållare för sidfot 5">
            <a:extLst>
              <a:ext uri="{FF2B5EF4-FFF2-40B4-BE49-F238E27FC236}">
                <a16:creationId xmlns:a16="http://schemas.microsoft.com/office/drawing/2014/main" id="{9DB55926-7385-E943-7ED9-48F0C51811BA}"/>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3E286FA-4B81-461B-7707-E03010A89E78}"/>
              </a:ext>
            </a:extLst>
          </p:cNvPr>
          <p:cNvSpPr>
            <a:spLocks noGrp="1"/>
          </p:cNvSpPr>
          <p:nvPr>
            <p:ph type="sldNum" sz="quarter" idx="12"/>
          </p:nvPr>
        </p:nvSpPr>
        <p:spPr/>
        <p:txBody>
          <a:bodyPr/>
          <a:lstStyle/>
          <a:p>
            <a:fld id="{E4367E46-BD76-41AC-AA65-9BA66D3E9D51}" type="slidenum">
              <a:rPr lang="sv-SE" smtClean="0"/>
              <a:t>‹#›</a:t>
            </a:fld>
            <a:endParaRPr lang="sv-SE"/>
          </a:p>
        </p:txBody>
      </p:sp>
    </p:spTree>
    <p:extLst>
      <p:ext uri="{BB962C8B-B14F-4D97-AF65-F5344CB8AC3E}">
        <p14:creationId xmlns:p14="http://schemas.microsoft.com/office/powerpoint/2010/main" val="1351542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C3A8AEE3-9050-4322-34C7-AE302F7538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98C5A190-285B-7D18-62D1-3540C4CB25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1E9C03E0-EF98-CB60-CCF1-974569CBD8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EFAC273-838F-4783-9611-02F896A69D56}" type="datetimeFigureOut">
              <a:rPr lang="sv-SE" smtClean="0"/>
              <a:t>2024-05-23</a:t>
            </a:fld>
            <a:endParaRPr lang="sv-SE"/>
          </a:p>
        </p:txBody>
      </p:sp>
      <p:sp>
        <p:nvSpPr>
          <p:cNvPr id="5" name="Platshållare för sidfot 4">
            <a:extLst>
              <a:ext uri="{FF2B5EF4-FFF2-40B4-BE49-F238E27FC236}">
                <a16:creationId xmlns:a16="http://schemas.microsoft.com/office/drawing/2014/main" id="{374A3C67-9F70-4573-1512-A6A163342C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v-SE"/>
          </a:p>
        </p:txBody>
      </p:sp>
      <p:sp>
        <p:nvSpPr>
          <p:cNvPr id="6" name="Platshållare för bildnummer 5">
            <a:extLst>
              <a:ext uri="{FF2B5EF4-FFF2-40B4-BE49-F238E27FC236}">
                <a16:creationId xmlns:a16="http://schemas.microsoft.com/office/drawing/2014/main" id="{3970BB99-36DD-3482-7300-8A9D290FD1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4367E46-BD76-41AC-AA65-9BA66D3E9D51}" type="slidenum">
              <a:rPr lang="sv-SE" smtClean="0"/>
              <a:t>‹#›</a:t>
            </a:fld>
            <a:endParaRPr lang="sv-SE"/>
          </a:p>
        </p:txBody>
      </p:sp>
    </p:spTree>
    <p:extLst>
      <p:ext uri="{BB962C8B-B14F-4D97-AF65-F5344CB8AC3E}">
        <p14:creationId xmlns:p14="http://schemas.microsoft.com/office/powerpoint/2010/main" val="2640061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ildobjekt 3" descr="Female athlete hurdle on sports race. The action takes place on a professional sports arena with bleaches full of people. Arena and people on it are made in 3D and animated.">
            <a:extLst>
              <a:ext uri="{FF2B5EF4-FFF2-40B4-BE49-F238E27FC236}">
                <a16:creationId xmlns:a16="http://schemas.microsoft.com/office/drawing/2014/main" id="{060280BD-F5BD-4B4B-82D9-250E7A464EF5}"/>
              </a:ext>
            </a:extLst>
          </p:cNvPr>
          <p:cNvPicPr>
            <a:picLocks noChangeAspect="1"/>
          </p:cNvPicPr>
          <p:nvPr/>
        </p:nvPicPr>
        <p:blipFill rotWithShape="1">
          <a:blip r:embed="rId3">
            <a:alphaModFix amt="50000"/>
          </a:blip>
          <a:srcRect l="6222" r="-1" b="-1"/>
          <a:stretch/>
        </p:blipFill>
        <p:spPr>
          <a:xfrm>
            <a:off x="20" y="1"/>
            <a:ext cx="12191980" cy="6857999"/>
          </a:xfrm>
          <a:prstGeom prst="rect">
            <a:avLst/>
          </a:prstGeom>
        </p:spPr>
      </p:pic>
      <p:sp>
        <p:nvSpPr>
          <p:cNvPr id="2" name="Rubrik 1">
            <a:extLst>
              <a:ext uri="{FF2B5EF4-FFF2-40B4-BE49-F238E27FC236}">
                <a16:creationId xmlns:a16="http://schemas.microsoft.com/office/drawing/2014/main" id="{97DE0718-70CD-EB0A-7961-4BB4E4E84D32}"/>
              </a:ext>
            </a:extLst>
          </p:cNvPr>
          <p:cNvSpPr>
            <a:spLocks noGrp="1"/>
          </p:cNvSpPr>
          <p:nvPr>
            <p:ph type="ctrTitle"/>
          </p:nvPr>
        </p:nvSpPr>
        <p:spPr>
          <a:xfrm>
            <a:off x="1524000" y="1122362"/>
            <a:ext cx="9144000" cy="2900518"/>
          </a:xfrm>
        </p:spPr>
        <p:txBody>
          <a:bodyPr>
            <a:normAutofit/>
          </a:bodyPr>
          <a:lstStyle/>
          <a:p>
            <a:r>
              <a:rPr lang="sv-SE">
                <a:solidFill>
                  <a:srgbClr val="FFFFFF"/>
                </a:solidFill>
              </a:rPr>
              <a:t>Allsvenskan i fotboll</a:t>
            </a:r>
          </a:p>
        </p:txBody>
      </p:sp>
      <p:sp>
        <p:nvSpPr>
          <p:cNvPr id="3" name="Underrubrik 2">
            <a:extLst>
              <a:ext uri="{FF2B5EF4-FFF2-40B4-BE49-F238E27FC236}">
                <a16:creationId xmlns:a16="http://schemas.microsoft.com/office/drawing/2014/main" id="{75FEB58C-9508-C99F-8DA4-81C40DCF2106}"/>
              </a:ext>
            </a:extLst>
          </p:cNvPr>
          <p:cNvSpPr>
            <a:spLocks noGrp="1"/>
          </p:cNvSpPr>
          <p:nvPr>
            <p:ph type="subTitle" idx="1"/>
          </p:nvPr>
        </p:nvSpPr>
        <p:spPr>
          <a:xfrm>
            <a:off x="1524000" y="4159404"/>
            <a:ext cx="9144000" cy="1098395"/>
          </a:xfrm>
        </p:spPr>
        <p:txBody>
          <a:bodyPr>
            <a:normAutofit/>
          </a:bodyPr>
          <a:lstStyle/>
          <a:p>
            <a:r>
              <a:rPr lang="sv-SE">
                <a:solidFill>
                  <a:srgbClr val="FFFFFF"/>
                </a:solidFill>
              </a:rPr>
              <a:t>Utforska Sveriges högsta fotbollsdivision med intressant statistik</a:t>
            </a:r>
          </a:p>
        </p:txBody>
      </p:sp>
    </p:spTree>
    <p:extLst>
      <p:ext uri="{BB962C8B-B14F-4D97-AF65-F5344CB8AC3E}">
        <p14:creationId xmlns:p14="http://schemas.microsoft.com/office/powerpoint/2010/main" val="21246300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3C4E9C0-9BEE-A2E6-F3E4-736D83CB1B32}"/>
              </a:ext>
            </a:extLst>
          </p:cNvPr>
          <p:cNvSpPr>
            <a:spLocks noGrp="1"/>
          </p:cNvSpPr>
          <p:nvPr>
            <p:ph type="title"/>
          </p:nvPr>
        </p:nvSpPr>
        <p:spPr>
          <a:xfrm>
            <a:off x="6417733" y="490537"/>
            <a:ext cx="5291663" cy="1628775"/>
          </a:xfrm>
        </p:spPr>
        <p:txBody>
          <a:bodyPr vert="horz" lIns="91440" tIns="45720" rIns="91440" bIns="45720" rtlCol="0" anchor="b">
            <a:normAutofit/>
          </a:bodyPr>
          <a:lstStyle/>
          <a:p>
            <a:r>
              <a:rPr lang="en-US" sz="4000"/>
              <a:t>Några av de mest framgångsrika lagen</a:t>
            </a:r>
          </a:p>
        </p:txBody>
      </p:sp>
      <p:pic>
        <p:nvPicPr>
          <p:cNvPr id="5" name="Platshållare för innehåll 4" descr="Football field. Night workout">
            <a:extLst>
              <a:ext uri="{FF2B5EF4-FFF2-40B4-BE49-F238E27FC236}">
                <a16:creationId xmlns:a16="http://schemas.microsoft.com/office/drawing/2014/main" id="{CB8BE63E-5A14-48D3-8B7B-3E5C7C9BF0FD}"/>
              </a:ext>
            </a:extLst>
          </p:cNvPr>
          <p:cNvPicPr>
            <a:picLocks noGrp="1" noChangeAspect="1"/>
          </p:cNvPicPr>
          <p:nvPr>
            <p:ph sz="half" idx="1"/>
          </p:nvPr>
        </p:nvPicPr>
        <p:blipFill rotWithShape="1">
          <a:blip r:embed="rId3"/>
          <a:srcRect l="28443" r="12432"/>
          <a:stretch/>
        </p:blipFill>
        <p:spPr>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sp>
        <p:nvSpPr>
          <p:cNvPr id="4" name="Platshållare för innehåll 3">
            <a:extLst>
              <a:ext uri="{FF2B5EF4-FFF2-40B4-BE49-F238E27FC236}">
                <a16:creationId xmlns:a16="http://schemas.microsoft.com/office/drawing/2014/main" id="{2BAF0889-BE17-006B-AD25-209E74B1E44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17734" y="2614612"/>
            <a:ext cx="5291663" cy="3752849"/>
          </a:xfrm>
        </p:spPr>
        <p:txBody>
          <a:bodyPr>
            <a:normAutofit/>
          </a:bodyPr>
          <a:lstStyle/>
          <a:p>
            <a:pPr marL="0" indent="0">
              <a:spcBef>
                <a:spcPts val="2500"/>
              </a:spcBef>
              <a:buNone/>
            </a:pPr>
            <a:r>
              <a:rPr lang="sv-SE" sz="1400" b="1"/>
              <a:t>Örgryte IS</a:t>
            </a:r>
          </a:p>
          <a:p>
            <a:pPr marL="0" lvl="1" indent="0">
              <a:buNone/>
            </a:pPr>
            <a:r>
              <a:rPr lang="sv-SE" sz="1400"/>
              <a:t>Örgryte IS är ett av de mest framgångsrika lagen i Allsvenskan med 12 SM-guld och en imponerande 9-årsperiod mellan 1924 och 1932 då de vann ligan 7 gånger.</a:t>
            </a:r>
          </a:p>
          <a:p>
            <a:pPr marL="0" indent="0">
              <a:spcBef>
                <a:spcPts val="2500"/>
              </a:spcBef>
              <a:buNone/>
            </a:pPr>
            <a:r>
              <a:rPr lang="sv-SE" sz="1400" b="1"/>
              <a:t>IFK Göteborg</a:t>
            </a:r>
          </a:p>
          <a:p>
            <a:pPr marL="0" lvl="1" indent="0">
              <a:buNone/>
            </a:pPr>
            <a:r>
              <a:rPr lang="sv-SE" sz="1400"/>
              <a:t>IFK Göteborg är ett annat framgångsrikt lag i Allsvenskan med 18 SM-guld och en period på 1980-talet då de dominerade ligan med 6 SM-guld på 8 år.</a:t>
            </a:r>
          </a:p>
          <a:p>
            <a:pPr marL="0" indent="0">
              <a:spcBef>
                <a:spcPts val="2500"/>
              </a:spcBef>
              <a:buNone/>
            </a:pPr>
            <a:r>
              <a:rPr lang="sv-SE" sz="1400" b="1"/>
              <a:t>Malmö FF</a:t>
            </a:r>
          </a:p>
          <a:p>
            <a:pPr marL="0" lvl="1" indent="0">
              <a:buNone/>
            </a:pPr>
            <a:r>
              <a:rPr lang="sv-SE" sz="1400"/>
              <a:t>Malmö FF är det mest framgångsrika laget i Allsvenskan med 23 SM-guld och en period på 1970-talet då de vann ligan 5 gånger på 7 år.</a:t>
            </a:r>
          </a:p>
        </p:txBody>
      </p:sp>
    </p:spTree>
    <p:extLst>
      <p:ext uri="{BB962C8B-B14F-4D97-AF65-F5344CB8AC3E}">
        <p14:creationId xmlns:p14="http://schemas.microsoft.com/office/powerpoint/2010/main" val="917824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23AE6576-AD8E-DF25-4F64-F3A00D73156A}"/>
              </a:ext>
            </a:extLst>
          </p:cNvPr>
          <p:cNvSpPr>
            <a:spLocks noGrp="1"/>
          </p:cNvSpPr>
          <p:nvPr>
            <p:ph type="title"/>
          </p:nvPr>
        </p:nvSpPr>
        <p:spPr>
          <a:xfrm>
            <a:off x="761800" y="762001"/>
            <a:ext cx="5334197" cy="1708242"/>
          </a:xfrm>
        </p:spPr>
        <p:txBody>
          <a:bodyPr vert="horz" lIns="91440" tIns="45720" rIns="91440" bIns="45720" rtlCol="0" anchor="ctr">
            <a:normAutofit/>
          </a:bodyPr>
          <a:lstStyle/>
          <a:p>
            <a:r>
              <a:rPr lang="en-US" sz="4000"/>
              <a:t>De största fotbollsarenorna</a:t>
            </a:r>
          </a:p>
        </p:txBody>
      </p:sp>
      <p:sp>
        <p:nvSpPr>
          <p:cNvPr id="4" name="Platshållare för innehåll 3">
            <a:extLst>
              <a:ext uri="{FF2B5EF4-FFF2-40B4-BE49-F238E27FC236}">
                <a16:creationId xmlns:a16="http://schemas.microsoft.com/office/drawing/2014/main" id="{D6566E53-FACE-F0A3-C8D6-1394D359778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0" y="2470244"/>
            <a:ext cx="5334197" cy="3769835"/>
          </a:xfrm>
        </p:spPr>
        <p:txBody>
          <a:bodyPr>
            <a:normAutofit/>
          </a:bodyPr>
          <a:lstStyle/>
          <a:p>
            <a:pPr marL="0" indent="0">
              <a:spcBef>
                <a:spcPts val="2500"/>
              </a:spcBef>
              <a:buNone/>
            </a:pPr>
            <a:r>
              <a:rPr lang="sv-SE" sz="1400" b="1"/>
              <a:t>Friends Arena</a:t>
            </a:r>
          </a:p>
          <a:p>
            <a:pPr marL="0" lvl="1" indent="0">
              <a:buNone/>
            </a:pPr>
            <a:r>
              <a:rPr lang="sv-SE" sz="1400"/>
              <a:t>Friends Arena ligger i Solna, Stockholm och är Sveriges största fotbollsarena med en kapacitet på 54 329 åskådare. Den är hemmaarena för det svenska landslaget och AIK.</a:t>
            </a:r>
          </a:p>
          <a:p>
            <a:pPr marL="0" indent="0">
              <a:spcBef>
                <a:spcPts val="2500"/>
              </a:spcBef>
              <a:buNone/>
            </a:pPr>
            <a:r>
              <a:rPr lang="sv-SE" sz="1400" b="1"/>
              <a:t>Ullevi</a:t>
            </a:r>
          </a:p>
          <a:p>
            <a:pPr marL="0" lvl="1" indent="0">
              <a:buNone/>
            </a:pPr>
            <a:r>
              <a:rPr lang="sv-SE" sz="1400"/>
              <a:t>Ullevi ligger i Göteborg och är en av Sveriges mest historiska fotbollsarenor. Den har en kapacitet på 43 200 åskådare och har varit värd för flera internationella evenemang, inklusive VM i fotboll 1958.</a:t>
            </a:r>
          </a:p>
          <a:p>
            <a:pPr marL="0" indent="0">
              <a:spcBef>
                <a:spcPts val="2500"/>
              </a:spcBef>
              <a:buNone/>
            </a:pPr>
            <a:r>
              <a:rPr lang="sv-SE" sz="1400" b="1"/>
              <a:t>Swedbank Stadion</a:t>
            </a:r>
          </a:p>
          <a:p>
            <a:pPr marL="0" lvl="1" indent="0">
              <a:buNone/>
            </a:pPr>
            <a:r>
              <a:rPr lang="sv-SE" sz="1400"/>
              <a:t>Swedbank Stadion ligger i Malmö och är den tredje största fotbollsarenan i Sverige med en kapacitet på 24 000 åskådare. Den är hemmaarena för Malmö FF och har varit värd för flera internationella matcher.</a:t>
            </a:r>
          </a:p>
        </p:txBody>
      </p:sp>
      <p:pic>
        <p:nvPicPr>
          <p:cNvPr id="5" name="Platshållare för innehåll 4" descr="Aerial view of track and field facility">
            <a:extLst>
              <a:ext uri="{FF2B5EF4-FFF2-40B4-BE49-F238E27FC236}">
                <a16:creationId xmlns:a16="http://schemas.microsoft.com/office/drawing/2014/main" id="{5B33F044-362F-4A5B-A48A-ED17A63554DF}"/>
              </a:ext>
            </a:extLst>
          </p:cNvPr>
          <p:cNvPicPr>
            <a:picLocks noGrp="1" noChangeAspect="1"/>
          </p:cNvPicPr>
          <p:nvPr>
            <p:ph sz="half" idx="1"/>
          </p:nvPr>
        </p:nvPicPr>
        <p:blipFill rotWithShape="1">
          <a:blip r:embed="rId3"/>
          <a:srcRect l="17668" r="24284"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1880460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16" name="Rectangle 15">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542" y="729175"/>
            <a:ext cx="11099352"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Rubrik 1">
            <a:extLst>
              <a:ext uri="{FF2B5EF4-FFF2-40B4-BE49-F238E27FC236}">
                <a16:creationId xmlns:a16="http://schemas.microsoft.com/office/drawing/2014/main" id="{C2192060-A27A-3103-81B4-FDCD5F6ADFD4}"/>
              </a:ext>
            </a:extLst>
          </p:cNvPr>
          <p:cNvSpPr>
            <a:spLocks noGrp="1"/>
          </p:cNvSpPr>
          <p:nvPr>
            <p:ph type="title"/>
          </p:nvPr>
        </p:nvSpPr>
        <p:spPr>
          <a:xfrm>
            <a:off x="1191966" y="905011"/>
            <a:ext cx="3629555" cy="1889135"/>
          </a:xfrm>
        </p:spPr>
        <p:txBody>
          <a:bodyPr vert="horz" lIns="91440" tIns="45720" rIns="91440" bIns="45720" rtlCol="0" anchor="b">
            <a:normAutofit/>
          </a:bodyPr>
          <a:lstStyle/>
          <a:p>
            <a:r>
              <a:rPr lang="en-US" sz="4800"/>
              <a:t>Friends Arena</a:t>
            </a:r>
          </a:p>
        </p:txBody>
      </p:sp>
      <p:sp>
        <p:nvSpPr>
          <p:cNvPr id="4" name="Platshållare för innehåll 3">
            <a:extLst>
              <a:ext uri="{FF2B5EF4-FFF2-40B4-BE49-F238E27FC236}">
                <a16:creationId xmlns:a16="http://schemas.microsoft.com/office/drawing/2014/main" id="{DAFB55C7-BCC2-5DB4-D796-A4294C137F2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191966" y="2965592"/>
            <a:ext cx="3629555" cy="2987397"/>
          </a:xfrm>
        </p:spPr>
        <p:txBody>
          <a:bodyPr>
            <a:normAutofit/>
          </a:bodyPr>
          <a:lstStyle/>
          <a:p>
            <a:pPr marL="0" indent="0">
              <a:spcBef>
                <a:spcPts val="2500"/>
              </a:spcBef>
              <a:buNone/>
            </a:pPr>
            <a:endParaRPr lang="sv-SE" sz="1400" b="1"/>
          </a:p>
          <a:p>
            <a:pPr marL="0" lvl="1" indent="0">
              <a:buNone/>
            </a:pPr>
            <a:r>
              <a:rPr lang="sv-SE" sz="1400"/>
              <a:t>Friends Arena är den största fotbollsarenan i Sverige, med en kapacitet på över 50 000 åskådare. Arenan är utformad för att kunna rymma stora evenemang, såsom fotbollsmatcher och musikkonserter.</a:t>
            </a:r>
          </a:p>
        </p:txBody>
      </p:sp>
      <p:pic>
        <p:nvPicPr>
          <p:cNvPr id="5" name="Platshållare för innehåll 4" descr="Crowd with disco lights">
            <a:extLst>
              <a:ext uri="{FF2B5EF4-FFF2-40B4-BE49-F238E27FC236}">
                <a16:creationId xmlns:a16="http://schemas.microsoft.com/office/drawing/2014/main" id="{B3DC87E7-361D-495E-B279-56D14BD2AA42}"/>
              </a:ext>
            </a:extLst>
          </p:cNvPr>
          <p:cNvPicPr>
            <a:picLocks noGrp="1" noChangeAspect="1"/>
          </p:cNvPicPr>
          <p:nvPr>
            <p:ph sz="half" idx="1"/>
          </p:nvPr>
        </p:nvPicPr>
        <p:blipFill rotWithShape="1">
          <a:blip r:embed="rId4"/>
          <a:srcRect l="9665" r="9740" b="1"/>
          <a:stretch/>
        </p:blipFill>
        <p:spPr>
          <a:xfrm>
            <a:off x="5359151" y="895610"/>
            <a:ext cx="6107166" cy="5058020"/>
          </a:xfrm>
          <a:prstGeom prst="rect">
            <a:avLst/>
          </a:prstGeom>
        </p:spPr>
      </p:pic>
    </p:spTree>
    <p:extLst>
      <p:ext uri="{BB962C8B-B14F-4D97-AF65-F5344CB8AC3E}">
        <p14:creationId xmlns:p14="http://schemas.microsoft.com/office/powerpoint/2010/main" val="1375727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19F692BA-41D9-9989-5C2B-7BB12E2BDD53}"/>
              </a:ext>
            </a:extLst>
          </p:cNvPr>
          <p:cNvSpPr>
            <a:spLocks noGrp="1"/>
          </p:cNvSpPr>
          <p:nvPr>
            <p:ph type="title"/>
          </p:nvPr>
        </p:nvSpPr>
        <p:spPr>
          <a:xfrm>
            <a:off x="761800" y="762001"/>
            <a:ext cx="5334197" cy="1708242"/>
          </a:xfrm>
        </p:spPr>
        <p:txBody>
          <a:bodyPr vert="horz" lIns="91440" tIns="45720" rIns="91440" bIns="45720" rtlCol="0" anchor="ctr">
            <a:normAutofit/>
          </a:bodyPr>
          <a:lstStyle/>
          <a:p>
            <a:r>
              <a:rPr lang="en-US" sz="4000"/>
              <a:t>Tele2 Arena</a:t>
            </a:r>
          </a:p>
        </p:txBody>
      </p:sp>
      <p:sp>
        <p:nvSpPr>
          <p:cNvPr id="4" name="Platshållare för innehåll 3">
            <a:extLst>
              <a:ext uri="{FF2B5EF4-FFF2-40B4-BE49-F238E27FC236}">
                <a16:creationId xmlns:a16="http://schemas.microsoft.com/office/drawing/2014/main" id="{F1F1DA72-1A00-BFAA-F521-BF852FF92E4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0" y="2470244"/>
            <a:ext cx="5334197" cy="3769835"/>
          </a:xfrm>
        </p:spPr>
        <p:txBody>
          <a:bodyPr>
            <a:normAutofit/>
          </a:bodyPr>
          <a:lstStyle/>
          <a:p>
            <a:pPr marL="0" indent="0">
              <a:spcBef>
                <a:spcPts val="2500"/>
              </a:spcBef>
              <a:buNone/>
            </a:pPr>
            <a:r>
              <a:rPr lang="sv-SE" sz="1400" b="1"/>
              <a:t>Modern arena</a:t>
            </a:r>
          </a:p>
          <a:p>
            <a:pPr marL="0" lvl="1" indent="0">
              <a:buNone/>
            </a:pPr>
            <a:r>
              <a:rPr lang="sv-SE" sz="1400"/>
              <a:t>Tele2 Arena är en modern arena med plats för över 30 000 åskådare. Den har toppmoderna faciliteter och är en av de mest tekniskt avancerade arenorna i Sverige.</a:t>
            </a:r>
          </a:p>
          <a:p>
            <a:pPr marL="0" indent="0">
              <a:spcBef>
                <a:spcPts val="2500"/>
              </a:spcBef>
              <a:buNone/>
            </a:pPr>
            <a:r>
              <a:rPr lang="sv-SE" sz="1400" b="1"/>
              <a:t>Hemmamatcher</a:t>
            </a:r>
          </a:p>
          <a:p>
            <a:pPr marL="0" lvl="1" indent="0">
              <a:buNone/>
            </a:pPr>
            <a:r>
              <a:rPr lang="sv-SE" sz="1400"/>
              <a:t>Tele2 Arena är hemmaarena för två av Stockholms mest populära fotbollsklubbar, Hammarby IF och Djurgårdens IF. Här spelas många spännande matcher och evenemang varje år.</a:t>
            </a:r>
          </a:p>
          <a:p>
            <a:pPr marL="0" indent="0">
              <a:spcBef>
                <a:spcPts val="2500"/>
              </a:spcBef>
              <a:buNone/>
            </a:pPr>
            <a:r>
              <a:rPr lang="sv-SE" sz="1400" b="1"/>
              <a:t>Stora evenemang</a:t>
            </a:r>
          </a:p>
          <a:p>
            <a:pPr marL="0" lvl="1" indent="0">
              <a:buNone/>
            </a:pPr>
            <a:r>
              <a:rPr lang="sv-SE" sz="1400"/>
              <a:t>Tele2 Arena har också varit värd för stora evenemang som konserter och motorsport. Arenan har en stor kapacitet och är perfekt för stora, spektakulära evenemang.</a:t>
            </a:r>
          </a:p>
        </p:txBody>
      </p:sp>
      <p:pic>
        <p:nvPicPr>
          <p:cNvPr id="5" name="Platshållare för innehåll 4" descr="An aerial view of the zoo of Zurich.">
            <a:extLst>
              <a:ext uri="{FF2B5EF4-FFF2-40B4-BE49-F238E27FC236}">
                <a16:creationId xmlns:a16="http://schemas.microsoft.com/office/drawing/2014/main" id="{7C5A2C76-1912-4B87-A9E8-85735FC75B7F}"/>
              </a:ext>
            </a:extLst>
          </p:cNvPr>
          <p:cNvPicPr>
            <a:picLocks noGrp="1" noChangeAspect="1"/>
          </p:cNvPicPr>
          <p:nvPr>
            <p:ph sz="half" idx="1"/>
          </p:nvPr>
        </p:nvPicPr>
        <p:blipFill rotWithShape="1">
          <a:blip r:embed="rId3"/>
          <a:srcRect l="22810" r="25353"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3707052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8B3A7AF4-E7FF-48DC-634A-BA358084A26F}"/>
              </a:ext>
            </a:extLst>
          </p:cNvPr>
          <p:cNvSpPr>
            <a:spLocks noGrp="1"/>
          </p:cNvSpPr>
          <p:nvPr>
            <p:ph type="title"/>
          </p:nvPr>
        </p:nvSpPr>
        <p:spPr>
          <a:xfrm>
            <a:off x="761800" y="762001"/>
            <a:ext cx="5334197" cy="1708242"/>
          </a:xfrm>
        </p:spPr>
        <p:txBody>
          <a:bodyPr vert="horz" lIns="91440" tIns="45720" rIns="91440" bIns="45720" rtlCol="0" anchor="ctr">
            <a:normAutofit/>
          </a:bodyPr>
          <a:lstStyle/>
          <a:p>
            <a:r>
              <a:rPr lang="en-US" sz="4000"/>
              <a:t>Ullevi Stadium</a:t>
            </a:r>
          </a:p>
        </p:txBody>
      </p:sp>
      <p:sp>
        <p:nvSpPr>
          <p:cNvPr id="4" name="Platshållare för innehåll 3">
            <a:extLst>
              <a:ext uri="{FF2B5EF4-FFF2-40B4-BE49-F238E27FC236}">
                <a16:creationId xmlns:a16="http://schemas.microsoft.com/office/drawing/2014/main" id="{D02CC19B-8CF7-0F17-EE36-A29E7A70803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0" y="2470244"/>
            <a:ext cx="5334197" cy="3769835"/>
          </a:xfrm>
        </p:spPr>
        <p:txBody>
          <a:bodyPr>
            <a:normAutofit/>
          </a:bodyPr>
          <a:lstStyle/>
          <a:p>
            <a:pPr marL="0" indent="0">
              <a:spcBef>
                <a:spcPts val="2500"/>
              </a:spcBef>
              <a:buNone/>
            </a:pPr>
            <a:r>
              <a:rPr lang="sv-SE" sz="1400" b="1"/>
              <a:t>Ikonisk arena</a:t>
            </a:r>
          </a:p>
          <a:p>
            <a:pPr marL="0" lvl="1" indent="0">
              <a:buNone/>
            </a:pPr>
            <a:r>
              <a:rPr lang="sv-SE" sz="1400"/>
              <a:t>Ullevi Stadium är en av de mest kända arenorna i Sverige och har varit värd för många stora evenemang genom åren.</a:t>
            </a:r>
          </a:p>
          <a:p>
            <a:pPr marL="0" indent="0">
              <a:spcBef>
                <a:spcPts val="2500"/>
              </a:spcBef>
              <a:buNone/>
            </a:pPr>
            <a:r>
              <a:rPr lang="sv-SE" sz="1400" b="1"/>
              <a:t>Evenemang på världsnivå</a:t>
            </a:r>
          </a:p>
          <a:p>
            <a:pPr marL="0" lvl="1" indent="0">
              <a:buNone/>
            </a:pPr>
            <a:r>
              <a:rPr lang="sv-SE" sz="1400"/>
              <a:t>Ullevi Stadium har varit värd för många stora evenemang, inklusive VM i friidrott och EM i fotboll, vilket har gjort det till en av de mest populära arenorna i Sverige.</a:t>
            </a:r>
          </a:p>
          <a:p>
            <a:pPr marL="0" indent="0">
              <a:spcBef>
                <a:spcPts val="2500"/>
              </a:spcBef>
              <a:buNone/>
            </a:pPr>
            <a:r>
              <a:rPr lang="sv-SE" sz="1400" b="1"/>
              <a:t>Hem för Göteborgs lag</a:t>
            </a:r>
          </a:p>
          <a:p>
            <a:pPr marL="0" lvl="1" indent="0">
              <a:buNone/>
            </a:pPr>
            <a:r>
              <a:rPr lang="sv-SE" sz="1400"/>
              <a:t>IFK Göteborg och Örgryte IS är två av de lag som kallar Ullevi Stadium för hemmaarena, och dess kapacitet på över 40 000 åskådare gör den till en populär destination för fotbollsälskare.</a:t>
            </a:r>
          </a:p>
        </p:txBody>
      </p:sp>
      <p:pic>
        <p:nvPicPr>
          <p:cNvPr id="5" name="Platshållare för innehåll 4">
            <a:extLst>
              <a:ext uri="{FF2B5EF4-FFF2-40B4-BE49-F238E27FC236}">
                <a16:creationId xmlns:a16="http://schemas.microsoft.com/office/drawing/2014/main" id="{154EFE82-71F0-42BA-8577-11A3849E42C4}"/>
              </a:ext>
            </a:extLst>
          </p:cNvPr>
          <p:cNvPicPr>
            <a:picLocks noGrp="1" noChangeAspect="1"/>
          </p:cNvPicPr>
          <p:nvPr>
            <p:ph sz="half" idx="1"/>
          </p:nvPr>
        </p:nvPicPr>
        <p:blipFill rotWithShape="1">
          <a:blip r:embed="rId3"/>
          <a:srcRect l="34169" r="22148"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1978391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C462C25A-DF51-BF7D-D0B9-A608DA530F75}"/>
              </a:ext>
            </a:extLst>
          </p:cNvPr>
          <p:cNvSpPr>
            <a:spLocks noGrp="1"/>
          </p:cNvSpPr>
          <p:nvPr>
            <p:ph type="title"/>
          </p:nvPr>
        </p:nvSpPr>
        <p:spPr>
          <a:xfrm>
            <a:off x="572493" y="238539"/>
            <a:ext cx="11018520" cy="1434415"/>
          </a:xfrm>
        </p:spPr>
        <p:txBody>
          <a:bodyPr vert="horz" lIns="91440" tIns="45720" rIns="91440" bIns="45720" rtlCol="0" anchor="b">
            <a:normAutofit/>
          </a:bodyPr>
          <a:lstStyle/>
          <a:p>
            <a:r>
              <a:rPr lang="en-US" sz="5400"/>
              <a:t>Slutsats</a:t>
            </a:r>
          </a:p>
        </p:txBody>
      </p:sp>
      <p:sp>
        <p:nvSpPr>
          <p:cNvPr id="12"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tshållare för innehåll 3">
            <a:extLst>
              <a:ext uri="{FF2B5EF4-FFF2-40B4-BE49-F238E27FC236}">
                <a16:creationId xmlns:a16="http://schemas.microsoft.com/office/drawing/2014/main" id="{BAEA912C-4055-0B2D-174F-5F04D148296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72493" y="2071316"/>
            <a:ext cx="6713552" cy="4119172"/>
          </a:xfrm>
        </p:spPr>
        <p:txBody>
          <a:bodyPr>
            <a:normAutofit/>
          </a:bodyPr>
          <a:lstStyle/>
          <a:p>
            <a:pPr marL="0" indent="0">
              <a:spcBef>
                <a:spcPts val="2500"/>
              </a:spcBef>
              <a:buNone/>
            </a:pPr>
            <a:r>
              <a:rPr lang="sv-SE" sz="1300" b="1"/>
              <a:t>Historia</a:t>
            </a:r>
          </a:p>
          <a:p>
            <a:pPr marL="0" lvl="1" indent="0">
              <a:buNone/>
            </a:pPr>
            <a:r>
              <a:rPr lang="sv-SE" sz="1300"/>
              <a:t>Allsvenskan har en rik historia som sträcker sig tillbaka till 1924. Under sina 100 år har ligan sett många framgångsrika lag och spelare, vilket har bidragit till dess prestige och rykte.</a:t>
            </a:r>
          </a:p>
          <a:p>
            <a:pPr marL="0" indent="0">
              <a:spcBef>
                <a:spcPts val="2500"/>
              </a:spcBef>
              <a:buNone/>
            </a:pPr>
            <a:r>
              <a:rPr lang="sv-SE" sz="1300" b="1"/>
              <a:t>Statistik</a:t>
            </a:r>
          </a:p>
          <a:p>
            <a:pPr marL="0" lvl="1" indent="0">
              <a:buNone/>
            </a:pPr>
            <a:r>
              <a:rPr lang="sv-SE" sz="1300"/>
              <a:t>Allsvenskan är en av de mest prestigefyllda fotbollsligorna i världen och har en imponerande statistik. Vi visade några av de mest intressanta statistiska uppgifterna om ligan, inklusive antalet mål och vinster.</a:t>
            </a:r>
          </a:p>
          <a:p>
            <a:pPr marL="0" indent="0">
              <a:spcBef>
                <a:spcPts val="2500"/>
              </a:spcBef>
              <a:buNone/>
            </a:pPr>
            <a:r>
              <a:rPr lang="sv-SE" sz="1300" b="1"/>
              <a:t>Fotbollsarenor</a:t>
            </a:r>
          </a:p>
          <a:p>
            <a:pPr marL="0" lvl="1" indent="0">
              <a:buNone/>
            </a:pPr>
            <a:r>
              <a:rPr lang="sv-SE" sz="1300"/>
              <a:t>Vi tittade på de största fotbollsarenorna i Sverige, som inkluderar Friends Arena, Tele2 Arena och Gamla Ullevi. Dessa arenor är hem för några av de största fotbollslagen i landet och har sett många spännande matcher genom åren.</a:t>
            </a:r>
          </a:p>
          <a:p>
            <a:pPr marL="0" indent="0">
              <a:spcBef>
                <a:spcPts val="2500"/>
              </a:spcBef>
              <a:buNone/>
            </a:pPr>
            <a:r>
              <a:rPr lang="sv-SE" sz="1300" b="1"/>
              <a:t>Allsvenskans betydelse</a:t>
            </a:r>
          </a:p>
          <a:p>
            <a:pPr marL="0" lvl="1" indent="0">
              <a:buNone/>
            </a:pPr>
            <a:r>
              <a:rPr lang="sv-SE" sz="1300"/>
              <a:t>Allsvenskan är en viktig del av den svenska fotbollen och har spelat en stor roll i dess utveckling. Ligan har inspirerat många unga spelare att följa sina drömmar och har bidragit till en hög nivå av fotboll i landet.</a:t>
            </a:r>
          </a:p>
        </p:txBody>
      </p:sp>
      <p:pic>
        <p:nvPicPr>
          <p:cNvPr id="5" name="Platshållare för innehåll 4" descr="Side view of empty football stadium with floodlights">
            <a:extLst>
              <a:ext uri="{FF2B5EF4-FFF2-40B4-BE49-F238E27FC236}">
                <a16:creationId xmlns:a16="http://schemas.microsoft.com/office/drawing/2014/main" id="{72928F27-AA20-4786-991F-C59434B79443}"/>
              </a:ext>
            </a:extLst>
          </p:cNvPr>
          <p:cNvPicPr>
            <a:picLocks noGrp="1" noChangeAspect="1"/>
          </p:cNvPicPr>
          <p:nvPr>
            <p:ph sz="half" idx="1"/>
          </p:nvPr>
        </p:nvPicPr>
        <p:blipFill rotWithShape="1">
          <a:blip r:embed="rId3"/>
          <a:srcRect l="17318" r="17986" b="2"/>
          <a:stretch/>
        </p:blipFill>
        <p:spPr>
          <a:xfrm>
            <a:off x="7675658" y="2093976"/>
            <a:ext cx="3941064" cy="4096512"/>
          </a:xfrm>
          <a:prstGeom prst="rect">
            <a:avLst/>
          </a:prstGeom>
        </p:spPr>
      </p:pic>
    </p:spTree>
    <p:extLst>
      <p:ext uri="{BB962C8B-B14F-4D97-AF65-F5344CB8AC3E}">
        <p14:creationId xmlns:p14="http://schemas.microsoft.com/office/powerpoint/2010/main" val="1128086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400C8308-AED0-1848-2208-CB94666C46A9}"/>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Historia av Allsvenskan</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tshållare för innehåll 3">
            <a:extLst>
              <a:ext uri="{FF2B5EF4-FFF2-40B4-BE49-F238E27FC236}">
                <a16:creationId xmlns:a16="http://schemas.microsoft.com/office/drawing/2014/main" id="{15B767D1-9F54-011E-08AC-5EC35DC93B40}"/>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0080" y="2872899"/>
            <a:ext cx="4243589" cy="3320668"/>
          </a:xfrm>
        </p:spPr>
        <p:txBody>
          <a:bodyPr>
            <a:normAutofit/>
          </a:bodyPr>
          <a:lstStyle/>
          <a:p>
            <a:pPr marL="0" indent="0">
              <a:spcBef>
                <a:spcPts val="2500"/>
              </a:spcBef>
              <a:buNone/>
            </a:pPr>
            <a:r>
              <a:rPr lang="sv-SE" sz="1400" b="1"/>
              <a:t>Grundandet av Allsvenskan</a:t>
            </a:r>
          </a:p>
          <a:p>
            <a:pPr marL="0" lvl="1" indent="0">
              <a:buNone/>
            </a:pPr>
            <a:r>
              <a:rPr lang="sv-SE" sz="1400"/>
              <a:t>Allsvenskan grundades 1924 och har en rik historia inom svensk fotboll. Det var den första nationella fotbollsligan i Sverige och har sedan dess utvecklats till att bli en av de mest anrika fotbollsligorna i världen.</a:t>
            </a:r>
          </a:p>
          <a:p>
            <a:pPr marL="0" indent="0">
              <a:spcBef>
                <a:spcPts val="2500"/>
              </a:spcBef>
              <a:buNone/>
            </a:pPr>
            <a:r>
              <a:rPr lang="sv-SE" sz="1400" b="1"/>
              <a:t>Allsvenskan genom åren</a:t>
            </a:r>
          </a:p>
          <a:p>
            <a:pPr marL="0" lvl="1" indent="0">
              <a:buNone/>
            </a:pPr>
            <a:r>
              <a:rPr lang="sv-SE" sz="1400"/>
              <a:t>Allsvenskan har haft många historiska ögonblick sedan dess grundande. Vi kommer att utforska några av de mest minnesvärda ögonblicken i Allsvenskans historia, inklusive legendariska spelare, matcher och rivaliteter.</a:t>
            </a:r>
          </a:p>
        </p:txBody>
      </p:sp>
      <p:pic>
        <p:nvPicPr>
          <p:cNvPr id="5" name="Platshållare för innehåll 4" descr="Trophy against golden sky background">
            <a:extLst>
              <a:ext uri="{FF2B5EF4-FFF2-40B4-BE49-F238E27FC236}">
                <a16:creationId xmlns:a16="http://schemas.microsoft.com/office/drawing/2014/main" id="{E824006E-A6E9-4530-9FBB-57C1BB02DAB5}"/>
              </a:ext>
            </a:extLst>
          </p:cNvPr>
          <p:cNvPicPr>
            <a:picLocks noGrp="1" noChangeAspect="1"/>
          </p:cNvPicPr>
          <p:nvPr>
            <p:ph sz="half" idx="1"/>
          </p:nvPr>
        </p:nvPicPr>
        <p:blipFill rotWithShape="1">
          <a:blip r:embed="rId3"/>
          <a:srcRect l="3684" r="29362"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891586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16" name="Rectangle 15">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542" y="729175"/>
            <a:ext cx="11099352"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Rubrik 1">
            <a:extLst>
              <a:ext uri="{FF2B5EF4-FFF2-40B4-BE49-F238E27FC236}">
                <a16:creationId xmlns:a16="http://schemas.microsoft.com/office/drawing/2014/main" id="{24104267-689E-AAA9-29C2-1DC0A123B19C}"/>
              </a:ext>
            </a:extLst>
          </p:cNvPr>
          <p:cNvSpPr>
            <a:spLocks noGrp="1"/>
          </p:cNvSpPr>
          <p:nvPr>
            <p:ph type="title"/>
          </p:nvPr>
        </p:nvSpPr>
        <p:spPr>
          <a:xfrm>
            <a:off x="1191966" y="905011"/>
            <a:ext cx="3629555" cy="1889135"/>
          </a:xfrm>
        </p:spPr>
        <p:txBody>
          <a:bodyPr vert="horz" lIns="91440" tIns="45720" rIns="91440" bIns="45720" rtlCol="0" anchor="b">
            <a:normAutofit/>
          </a:bodyPr>
          <a:lstStyle/>
          <a:p>
            <a:r>
              <a:rPr lang="en-US" sz="4800"/>
              <a:t>Ursprunget av Allsvenskan</a:t>
            </a:r>
          </a:p>
        </p:txBody>
      </p:sp>
      <p:sp>
        <p:nvSpPr>
          <p:cNvPr id="4" name="Platshållare för innehåll 3">
            <a:extLst>
              <a:ext uri="{FF2B5EF4-FFF2-40B4-BE49-F238E27FC236}">
                <a16:creationId xmlns:a16="http://schemas.microsoft.com/office/drawing/2014/main" id="{B6E60CB8-2C07-A0B8-0C49-877E4A99766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191966" y="2965592"/>
            <a:ext cx="3629555" cy="2987397"/>
          </a:xfrm>
        </p:spPr>
        <p:txBody>
          <a:bodyPr>
            <a:normAutofit/>
          </a:bodyPr>
          <a:lstStyle/>
          <a:p>
            <a:pPr marL="0" indent="0">
              <a:spcBef>
                <a:spcPts val="2500"/>
              </a:spcBef>
              <a:buNone/>
            </a:pPr>
            <a:endParaRPr lang="sv-SE" sz="1400" b="1"/>
          </a:p>
          <a:p>
            <a:pPr marL="0" lvl="1" indent="0">
              <a:buNone/>
            </a:pPr>
            <a:r>
              <a:rPr lang="sv-SE" sz="1400"/>
              <a:t>Allsvenskan grundades 1924 och var ursprungligen en liga med 12 lag, som tävlade om det svenska mästerskapet. Ligan har sedan utvecklats och expanderat för att inkludera fler lag och en mer konkurrenskraftig liga.</a:t>
            </a:r>
          </a:p>
        </p:txBody>
      </p:sp>
      <p:pic>
        <p:nvPicPr>
          <p:cNvPr id="5" name="Platshållare för innehåll 4" descr="Vintage photograph of a group of boys playing football.  From the late victorian or early edwardian period.">
            <a:extLst>
              <a:ext uri="{FF2B5EF4-FFF2-40B4-BE49-F238E27FC236}">
                <a16:creationId xmlns:a16="http://schemas.microsoft.com/office/drawing/2014/main" id="{2CBE079C-6E93-4FEC-97B0-CAD356FF45C5}"/>
              </a:ext>
            </a:extLst>
          </p:cNvPr>
          <p:cNvPicPr>
            <a:picLocks noGrp="1" noChangeAspect="1"/>
          </p:cNvPicPr>
          <p:nvPr>
            <p:ph sz="half" idx="1"/>
          </p:nvPr>
        </p:nvPicPr>
        <p:blipFill rotWithShape="1">
          <a:blip r:embed="rId4"/>
          <a:srcRect l="6618" r="12787" b="1"/>
          <a:stretch/>
        </p:blipFill>
        <p:spPr>
          <a:xfrm>
            <a:off x="5359151" y="895610"/>
            <a:ext cx="6107166" cy="5058020"/>
          </a:xfrm>
          <a:prstGeom prst="rect">
            <a:avLst/>
          </a:prstGeom>
        </p:spPr>
      </p:pic>
    </p:spTree>
    <p:extLst>
      <p:ext uri="{BB962C8B-B14F-4D97-AF65-F5344CB8AC3E}">
        <p14:creationId xmlns:p14="http://schemas.microsoft.com/office/powerpoint/2010/main" val="1424396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latshållare för innehåll 4" descr="Collage of bearded men of different ages and nations">
            <a:extLst>
              <a:ext uri="{FF2B5EF4-FFF2-40B4-BE49-F238E27FC236}">
                <a16:creationId xmlns:a16="http://schemas.microsoft.com/office/drawing/2014/main" id="{8BDB90EC-9ED4-4E20-8871-A19304A7CBBE}"/>
              </a:ext>
            </a:extLst>
          </p:cNvPr>
          <p:cNvPicPr>
            <a:picLocks noGrp="1" noChangeAspect="1"/>
          </p:cNvPicPr>
          <p:nvPr>
            <p:ph sz="half" idx="1"/>
          </p:nvPr>
        </p:nvPicPr>
        <p:blipFill rotWithShape="1">
          <a:blip r:embed="rId3">
            <a:alphaModFix amt="60000"/>
          </a:blip>
          <a:srcRect l="7533" r="1513"/>
          <a:stretch/>
        </p:blipFill>
        <p:spPr>
          <a:xfrm>
            <a:off x="180975" y="182880"/>
            <a:ext cx="11823637" cy="6499784"/>
          </a:xfrm>
          <a:prstGeom prst="rect">
            <a:avLst/>
          </a:prstGeom>
        </p:spPr>
      </p:pic>
      <p:sp>
        <p:nvSpPr>
          <p:cNvPr id="2" name="Rubrik 1">
            <a:extLst>
              <a:ext uri="{FF2B5EF4-FFF2-40B4-BE49-F238E27FC236}">
                <a16:creationId xmlns:a16="http://schemas.microsoft.com/office/drawing/2014/main" id="{97D206BA-F170-C9A2-D6BB-E009BCAABE20}"/>
              </a:ext>
            </a:extLst>
          </p:cNvPr>
          <p:cNvSpPr>
            <a:spLocks noGrp="1"/>
          </p:cNvSpPr>
          <p:nvPr>
            <p:ph type="title"/>
          </p:nvPr>
        </p:nvSpPr>
        <p:spPr>
          <a:xfrm>
            <a:off x="838200" y="525195"/>
            <a:ext cx="10165218" cy="2806506"/>
          </a:xfrm>
        </p:spPr>
        <p:txBody>
          <a:bodyPr vert="horz" lIns="91440" tIns="45720" rIns="91440" bIns="45720" rtlCol="0" anchor="b">
            <a:normAutofit/>
          </a:bodyPr>
          <a:lstStyle/>
          <a:p>
            <a:r>
              <a:rPr lang="en-US" sz="4000">
                <a:solidFill>
                  <a:srgbClr val="FFFFFF"/>
                </a:solidFill>
              </a:rPr>
              <a:t>Lagens som vunnit Allsvenskan</a:t>
            </a:r>
          </a:p>
        </p:txBody>
      </p:sp>
      <p:sp>
        <p:nvSpPr>
          <p:cNvPr id="4" name="Platshållare för innehåll 3">
            <a:extLst>
              <a:ext uri="{FF2B5EF4-FFF2-40B4-BE49-F238E27FC236}">
                <a16:creationId xmlns:a16="http://schemas.microsoft.com/office/drawing/2014/main" id="{C46FB9F5-BF71-37EE-680A-69FAA491617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3526300"/>
            <a:ext cx="10165218" cy="2588458"/>
          </a:xfrm>
        </p:spPr>
        <p:txBody>
          <a:bodyPr>
            <a:normAutofit/>
          </a:bodyPr>
          <a:lstStyle/>
          <a:p>
            <a:pPr marL="0" indent="0">
              <a:spcBef>
                <a:spcPts val="2500"/>
              </a:spcBef>
              <a:buNone/>
            </a:pPr>
            <a:r>
              <a:rPr lang="sv-SE" sz="1300" b="1">
                <a:solidFill>
                  <a:srgbClr val="FFFFFF"/>
                </a:solidFill>
              </a:rPr>
              <a:t>Malmö FF</a:t>
            </a:r>
          </a:p>
          <a:p>
            <a:pPr marL="0" lvl="1" indent="0">
              <a:buNone/>
            </a:pPr>
            <a:r>
              <a:rPr lang="sv-SE" sz="1300">
                <a:solidFill>
                  <a:srgbClr val="FFFFFF"/>
                </a:solidFill>
              </a:rPr>
              <a:t>Malmö FF är det mest framgångsrika laget i Allsvenskan och har vunnit ligan 23 gånger. Klubben har varit en stor bidragande faktor till svensk fotbolls utveckling och framgång.</a:t>
            </a:r>
          </a:p>
          <a:p>
            <a:pPr marL="0" indent="0">
              <a:spcBef>
                <a:spcPts val="2500"/>
              </a:spcBef>
              <a:buNone/>
            </a:pPr>
            <a:r>
              <a:rPr lang="sv-SE" sz="1300" b="1">
                <a:solidFill>
                  <a:srgbClr val="FFFFFF"/>
                </a:solidFill>
              </a:rPr>
              <a:t>IFK Göteborg</a:t>
            </a:r>
          </a:p>
          <a:p>
            <a:pPr marL="0" lvl="1" indent="0">
              <a:buNone/>
            </a:pPr>
            <a:r>
              <a:rPr lang="sv-SE" sz="1300">
                <a:solidFill>
                  <a:srgbClr val="FFFFFF"/>
                </a:solidFill>
              </a:rPr>
              <a:t>IFK Göteborg är en av de mest framgångsrika klubbarna i Allsvenskan och har vunnit ligan 18 gånger. Klubben har en lång och stolt historia och har varit en drivande kraft i svensk fotbolls utveckling.</a:t>
            </a:r>
          </a:p>
          <a:p>
            <a:pPr marL="0" indent="0">
              <a:spcBef>
                <a:spcPts val="2500"/>
              </a:spcBef>
              <a:buNone/>
            </a:pPr>
            <a:r>
              <a:rPr lang="sv-SE" sz="1300" b="1">
                <a:solidFill>
                  <a:srgbClr val="FFFFFF"/>
                </a:solidFill>
              </a:rPr>
              <a:t>AIK</a:t>
            </a:r>
          </a:p>
          <a:p>
            <a:pPr marL="0" lvl="1" indent="0">
              <a:buNone/>
            </a:pPr>
            <a:r>
              <a:rPr lang="sv-SE" sz="1300">
                <a:solidFill>
                  <a:srgbClr val="FFFFFF"/>
                </a:solidFill>
              </a:rPr>
              <a:t>AIK är en av de mest framgångsrika klubbarna i Allsvenskan och har vunnit ligan 12 gånger. Klubben har en stor och lojal supporterskara och har bidragit till att forma svensk fotboll till vad den är idag.</a:t>
            </a:r>
          </a:p>
        </p:txBody>
      </p:sp>
    </p:spTree>
    <p:extLst>
      <p:ext uri="{BB962C8B-B14F-4D97-AF65-F5344CB8AC3E}">
        <p14:creationId xmlns:p14="http://schemas.microsoft.com/office/powerpoint/2010/main" val="881115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5C8DACEE-D9CB-D3B1-318E-9BF652E88A6A}"/>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IFK Göteborg</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tshållare för innehåll 3">
            <a:extLst>
              <a:ext uri="{FF2B5EF4-FFF2-40B4-BE49-F238E27FC236}">
                <a16:creationId xmlns:a16="http://schemas.microsoft.com/office/drawing/2014/main" id="{1B919150-9E3E-5259-9737-261EDE75A1A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0080" y="2872899"/>
            <a:ext cx="4243589" cy="3320668"/>
          </a:xfrm>
        </p:spPr>
        <p:txBody>
          <a:bodyPr>
            <a:normAutofit/>
          </a:bodyPr>
          <a:lstStyle/>
          <a:p>
            <a:pPr marL="0" indent="0">
              <a:spcBef>
                <a:spcPts val="2500"/>
              </a:spcBef>
              <a:buNone/>
            </a:pPr>
            <a:r>
              <a:rPr lang="sv-SE" sz="1400" b="1"/>
              <a:t>Allsvenskans historia</a:t>
            </a:r>
          </a:p>
          <a:p>
            <a:pPr marL="0" lvl="1" indent="0">
              <a:buNone/>
            </a:pPr>
            <a:r>
              <a:rPr lang="sv-SE" sz="1400"/>
              <a:t>IFK Göteborg är en av de mest framgångsrika lagen i Allsvenskans historia med totalt 18 segrar och fortsätter att vara en stark kraft i svensk fotboll idag.</a:t>
            </a:r>
          </a:p>
          <a:p>
            <a:pPr marL="0" indent="0">
              <a:spcBef>
                <a:spcPts val="2500"/>
              </a:spcBef>
              <a:buNone/>
            </a:pPr>
            <a:r>
              <a:rPr lang="sv-SE" sz="1400" b="1"/>
              <a:t>UEFA-cupen och Cupvinnarcupen</a:t>
            </a:r>
          </a:p>
          <a:p>
            <a:pPr marL="0" lvl="1" indent="0">
              <a:buNone/>
            </a:pPr>
            <a:r>
              <a:rPr lang="sv-SE" sz="1400"/>
              <a:t>IFK Göteborg har haft framgång internationellt genom sina segrar i UEFA-cupen och Cupvinnarcupen, vilket bekräftar deras rykte som en av Sveriges mest framgångsrika fotbollklubbar.</a:t>
            </a:r>
          </a:p>
        </p:txBody>
      </p:sp>
      <p:pic>
        <p:nvPicPr>
          <p:cNvPr id="5" name="Platshållare för innehåll 4" descr="Football field and trophy award.">
            <a:extLst>
              <a:ext uri="{FF2B5EF4-FFF2-40B4-BE49-F238E27FC236}">
                <a16:creationId xmlns:a16="http://schemas.microsoft.com/office/drawing/2014/main" id="{E2908E85-F41E-496A-BEFF-17B224A3451F}"/>
              </a:ext>
            </a:extLst>
          </p:cNvPr>
          <p:cNvPicPr>
            <a:picLocks noGrp="1" noChangeAspect="1"/>
          </p:cNvPicPr>
          <p:nvPr>
            <p:ph sz="half" idx="1"/>
          </p:nvPr>
        </p:nvPicPr>
        <p:blipFill rotWithShape="1">
          <a:blip r:embed="rId3"/>
          <a:srcRect l="5481" r="27565"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132578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8868F582-3500-5DB7-E546-17D7D4CC200E}"/>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AIK</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tshållare för innehåll 3">
            <a:extLst>
              <a:ext uri="{FF2B5EF4-FFF2-40B4-BE49-F238E27FC236}">
                <a16:creationId xmlns:a16="http://schemas.microsoft.com/office/drawing/2014/main" id="{816221A0-AEEB-9EA4-0A40-DE0BE0E8074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0080" y="2872899"/>
            <a:ext cx="4243589" cy="3320668"/>
          </a:xfrm>
        </p:spPr>
        <p:txBody>
          <a:bodyPr>
            <a:normAutofit/>
          </a:bodyPr>
          <a:lstStyle/>
          <a:p>
            <a:pPr marL="0" indent="0">
              <a:spcBef>
                <a:spcPts val="2500"/>
              </a:spcBef>
              <a:buNone/>
            </a:pPr>
            <a:r>
              <a:rPr lang="sv-SE" sz="1400" b="1"/>
              <a:t>Allsvenskan</a:t>
            </a:r>
          </a:p>
          <a:p>
            <a:pPr marL="0" lvl="1" indent="0">
              <a:buNone/>
            </a:pPr>
            <a:r>
              <a:rPr lang="sv-SE" sz="1400"/>
              <a:t>AIK är ett av de mest framgångsrika fotbollslagen i Allsvenskans historia med totalt 12 segrar i serien och 8 andraplatser.</a:t>
            </a:r>
          </a:p>
          <a:p>
            <a:pPr marL="0" indent="0">
              <a:spcBef>
                <a:spcPts val="2500"/>
              </a:spcBef>
              <a:buNone/>
            </a:pPr>
            <a:r>
              <a:rPr lang="sv-SE" sz="1400" b="1"/>
              <a:t>Internationellt</a:t>
            </a:r>
          </a:p>
          <a:p>
            <a:pPr marL="0" lvl="1" indent="0">
              <a:buNone/>
            </a:pPr>
            <a:r>
              <a:rPr lang="sv-SE" sz="1400"/>
              <a:t>AIK har också haft framgångar internationellt med segrar i Intertotocupen och UEFA-cupen.</a:t>
            </a:r>
          </a:p>
        </p:txBody>
      </p:sp>
      <p:pic>
        <p:nvPicPr>
          <p:cNvPr id="5" name="Platshållare för innehåll 4" descr="Three men standing in a football field">
            <a:extLst>
              <a:ext uri="{FF2B5EF4-FFF2-40B4-BE49-F238E27FC236}">
                <a16:creationId xmlns:a16="http://schemas.microsoft.com/office/drawing/2014/main" id="{EA5E5784-3509-45A0-BACC-2F8CB5186C7C}"/>
              </a:ext>
            </a:extLst>
          </p:cNvPr>
          <p:cNvPicPr>
            <a:picLocks noGrp="1" noChangeAspect="1"/>
          </p:cNvPicPr>
          <p:nvPr>
            <p:ph sz="half" idx="1"/>
          </p:nvPr>
        </p:nvPicPr>
        <p:blipFill rotWithShape="1">
          <a:blip r:embed="rId3"/>
          <a:srcRect l="23636" r="9410"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891811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2" name="Rectangle 11">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19924026-5456-C555-3A7B-B2B213A8E6FB}"/>
              </a:ext>
            </a:extLst>
          </p:cNvPr>
          <p:cNvSpPr>
            <a:spLocks noGrp="1"/>
          </p:cNvSpPr>
          <p:nvPr>
            <p:ph type="title"/>
          </p:nvPr>
        </p:nvSpPr>
        <p:spPr>
          <a:xfrm>
            <a:off x="761803" y="350196"/>
            <a:ext cx="4646904" cy="1624520"/>
          </a:xfrm>
        </p:spPr>
        <p:txBody>
          <a:bodyPr vert="horz" lIns="91440" tIns="45720" rIns="91440" bIns="45720" rtlCol="0" anchor="ctr">
            <a:normAutofit/>
          </a:bodyPr>
          <a:lstStyle/>
          <a:p>
            <a:r>
              <a:rPr lang="en-US" sz="3700"/>
              <a:t>De mest framgångsrika spelarna och lagen</a:t>
            </a:r>
          </a:p>
        </p:txBody>
      </p:sp>
      <p:sp>
        <p:nvSpPr>
          <p:cNvPr id="4" name="Platshållare för innehåll 3">
            <a:extLst>
              <a:ext uri="{FF2B5EF4-FFF2-40B4-BE49-F238E27FC236}">
                <a16:creationId xmlns:a16="http://schemas.microsoft.com/office/drawing/2014/main" id="{BE0E33A5-8987-E88F-2E62-7857842DC5D0}"/>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2" y="2743200"/>
            <a:ext cx="4646905" cy="3613149"/>
          </a:xfrm>
        </p:spPr>
        <p:txBody>
          <a:bodyPr>
            <a:normAutofit/>
          </a:bodyPr>
          <a:lstStyle/>
          <a:p>
            <a:pPr marL="0" indent="0">
              <a:spcBef>
                <a:spcPts val="2500"/>
              </a:spcBef>
              <a:buNone/>
            </a:pPr>
            <a:r>
              <a:rPr lang="sv-SE" sz="1400" b="1"/>
              <a:t>Framgångsrika spelare</a:t>
            </a:r>
          </a:p>
          <a:p>
            <a:pPr marL="0" lvl="1" indent="0">
              <a:buNone/>
            </a:pPr>
            <a:r>
              <a:rPr lang="sv-SE" sz="1400"/>
              <a:t>Allsvenskan har haft många framgångsrika spelare genom åren, inklusive flera som har gått vidare till internationella karriärer. Dessa spelare är kända för sin teknik, snabbhet och målsinne.</a:t>
            </a:r>
          </a:p>
          <a:p>
            <a:pPr marL="0" indent="0">
              <a:spcBef>
                <a:spcPts val="2500"/>
              </a:spcBef>
              <a:buNone/>
            </a:pPr>
            <a:r>
              <a:rPr lang="sv-SE" sz="1400" b="1"/>
              <a:t>Framgångsrika lag</a:t>
            </a:r>
          </a:p>
          <a:p>
            <a:pPr marL="0" lvl="1" indent="0">
              <a:buNone/>
            </a:pPr>
            <a:r>
              <a:rPr lang="sv-SE" sz="1400"/>
              <a:t>Allsvenskan har också haft några av de mest framgångsrika lagen i svensk fotbollshistoria. Dessa lag är kända för sin starka defensiv, snabba anfallsspel och förmåga att vinna när det verkligen räknas.</a:t>
            </a:r>
          </a:p>
        </p:txBody>
      </p:sp>
      <p:pic>
        <p:nvPicPr>
          <p:cNvPr id="5" name="Platshållare för innehåll 4" descr="Hand holding golden trophy cup in soccer field">
            <a:extLst>
              <a:ext uri="{FF2B5EF4-FFF2-40B4-BE49-F238E27FC236}">
                <a16:creationId xmlns:a16="http://schemas.microsoft.com/office/drawing/2014/main" id="{13F51F31-9CD6-42B1-92FE-4C7A50E7E98D}"/>
              </a:ext>
            </a:extLst>
          </p:cNvPr>
          <p:cNvPicPr>
            <a:picLocks noGrp="1" noChangeAspect="1"/>
          </p:cNvPicPr>
          <p:nvPr>
            <p:ph sz="half" idx="1"/>
          </p:nvPr>
        </p:nvPicPr>
        <p:blipFill rotWithShape="1">
          <a:blip r:embed="rId3"/>
          <a:srcRect l="33926"/>
          <a:stretch/>
        </p:blipFill>
        <p:spPr>
          <a:xfrm>
            <a:off x="6096000" y="1"/>
            <a:ext cx="6102825" cy="6858000"/>
          </a:xfrm>
          <a:prstGeom prst="rect">
            <a:avLst/>
          </a:prstGeom>
        </p:spPr>
      </p:pic>
    </p:spTree>
    <p:extLst>
      <p:ext uri="{BB962C8B-B14F-4D97-AF65-F5344CB8AC3E}">
        <p14:creationId xmlns:p14="http://schemas.microsoft.com/office/powerpoint/2010/main" val="3589487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2" name="Rectangle 11">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271D45AF-9D3C-24E3-9C24-7F83499AAFB3}"/>
              </a:ext>
            </a:extLst>
          </p:cNvPr>
          <p:cNvSpPr>
            <a:spLocks noGrp="1"/>
          </p:cNvSpPr>
          <p:nvPr>
            <p:ph type="title"/>
          </p:nvPr>
        </p:nvSpPr>
        <p:spPr>
          <a:xfrm>
            <a:off x="761803" y="350196"/>
            <a:ext cx="4646904" cy="1624520"/>
          </a:xfrm>
        </p:spPr>
        <p:txBody>
          <a:bodyPr vert="horz" lIns="91440" tIns="45720" rIns="91440" bIns="45720" rtlCol="0" anchor="ctr">
            <a:normAutofit/>
          </a:bodyPr>
          <a:lstStyle/>
          <a:p>
            <a:r>
              <a:rPr lang="en-US" sz="4000"/>
              <a:t>Henrik Larsson</a:t>
            </a:r>
          </a:p>
        </p:txBody>
      </p:sp>
      <p:sp>
        <p:nvSpPr>
          <p:cNvPr id="4" name="Platshållare för innehåll 3">
            <a:extLst>
              <a:ext uri="{FF2B5EF4-FFF2-40B4-BE49-F238E27FC236}">
                <a16:creationId xmlns:a16="http://schemas.microsoft.com/office/drawing/2014/main" id="{E98794EB-336A-8670-B47C-24F8C04B6AC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2" y="2743200"/>
            <a:ext cx="4646905" cy="3613149"/>
          </a:xfrm>
        </p:spPr>
        <p:txBody>
          <a:bodyPr>
            <a:normAutofit/>
          </a:bodyPr>
          <a:lstStyle/>
          <a:p>
            <a:pPr marL="0" indent="0">
              <a:spcBef>
                <a:spcPts val="2500"/>
              </a:spcBef>
              <a:buNone/>
            </a:pPr>
            <a:r>
              <a:rPr lang="sv-SE" sz="1400" b="1"/>
              <a:t>Allsvenskans bästa målskytt</a:t>
            </a:r>
          </a:p>
          <a:p>
            <a:pPr marL="0" lvl="1" indent="0">
              <a:buNone/>
            </a:pPr>
            <a:r>
              <a:rPr lang="sv-SE" sz="1400"/>
              <a:t>Henrik Larsson är Allsvenskans bästa målskytt genom tiderna med totalt 281 mål under sin karriär.</a:t>
            </a:r>
          </a:p>
          <a:p>
            <a:pPr marL="0" indent="0">
              <a:spcBef>
                <a:spcPts val="2500"/>
              </a:spcBef>
              <a:buNone/>
            </a:pPr>
            <a:r>
              <a:rPr lang="sv-SE" sz="1400" b="1"/>
              <a:t>Framgångsrik karriär</a:t>
            </a:r>
          </a:p>
          <a:p>
            <a:pPr marL="0" lvl="1" indent="0">
              <a:buNone/>
            </a:pPr>
            <a:r>
              <a:rPr lang="sv-SE" sz="1400"/>
              <a:t>Henrik Larsson spelade för flera av världens mest framstående fotbollsklubbar, inklusive Barcelona och Manchester United. Han vann flera utmärkelser under sin karriär och anses vara en av de mest framgångsrika fotbollsspelarna i Sverige.</a:t>
            </a:r>
          </a:p>
        </p:txBody>
      </p:sp>
      <p:pic>
        <p:nvPicPr>
          <p:cNvPr id="5" name="Platshållare för innehåll 4" descr="Legs of african soccer player kicking the ball at stadium">
            <a:extLst>
              <a:ext uri="{FF2B5EF4-FFF2-40B4-BE49-F238E27FC236}">
                <a16:creationId xmlns:a16="http://schemas.microsoft.com/office/drawing/2014/main" id="{F0B92762-FB49-40F8-B10B-6F5D2D994043}"/>
              </a:ext>
            </a:extLst>
          </p:cNvPr>
          <p:cNvPicPr>
            <a:picLocks noGrp="1" noChangeAspect="1"/>
          </p:cNvPicPr>
          <p:nvPr>
            <p:ph sz="half" idx="1"/>
          </p:nvPr>
        </p:nvPicPr>
        <p:blipFill rotWithShape="1">
          <a:blip r:embed="rId3"/>
          <a:srcRect l="23121" r="17478" b="-2"/>
          <a:stretch/>
        </p:blipFill>
        <p:spPr>
          <a:xfrm>
            <a:off x="6096000" y="1"/>
            <a:ext cx="6102825" cy="6858000"/>
          </a:xfrm>
          <a:prstGeom prst="rect">
            <a:avLst/>
          </a:prstGeom>
        </p:spPr>
      </p:pic>
    </p:spTree>
    <p:extLst>
      <p:ext uri="{BB962C8B-B14F-4D97-AF65-F5344CB8AC3E}">
        <p14:creationId xmlns:p14="http://schemas.microsoft.com/office/powerpoint/2010/main" val="1198043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16" name="Rectangle 15">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542" y="729175"/>
            <a:ext cx="11099352"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Rubrik 1">
            <a:extLst>
              <a:ext uri="{FF2B5EF4-FFF2-40B4-BE49-F238E27FC236}">
                <a16:creationId xmlns:a16="http://schemas.microsoft.com/office/drawing/2014/main" id="{E3DABD25-05AE-F03C-A6C2-503DB919D813}"/>
              </a:ext>
            </a:extLst>
          </p:cNvPr>
          <p:cNvSpPr>
            <a:spLocks noGrp="1"/>
          </p:cNvSpPr>
          <p:nvPr>
            <p:ph type="title"/>
          </p:nvPr>
        </p:nvSpPr>
        <p:spPr>
          <a:xfrm>
            <a:off x="1191966" y="905011"/>
            <a:ext cx="3629555" cy="1889135"/>
          </a:xfrm>
        </p:spPr>
        <p:txBody>
          <a:bodyPr vert="horz" lIns="91440" tIns="45720" rIns="91440" bIns="45720" rtlCol="0" anchor="b">
            <a:normAutofit/>
          </a:bodyPr>
          <a:lstStyle/>
          <a:p>
            <a:r>
              <a:rPr lang="en-US" sz="4800"/>
              <a:t>Zlatan Ibrahimović</a:t>
            </a:r>
          </a:p>
        </p:txBody>
      </p:sp>
      <p:sp>
        <p:nvSpPr>
          <p:cNvPr id="4" name="Platshållare för innehåll 3">
            <a:extLst>
              <a:ext uri="{FF2B5EF4-FFF2-40B4-BE49-F238E27FC236}">
                <a16:creationId xmlns:a16="http://schemas.microsoft.com/office/drawing/2014/main" id="{FC7F350B-DF2F-1475-3351-322A676A40C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191966" y="2965592"/>
            <a:ext cx="3629555" cy="2987397"/>
          </a:xfrm>
        </p:spPr>
        <p:txBody>
          <a:bodyPr>
            <a:normAutofit/>
          </a:bodyPr>
          <a:lstStyle/>
          <a:p>
            <a:pPr marL="0" indent="0">
              <a:spcBef>
                <a:spcPts val="2500"/>
              </a:spcBef>
              <a:buNone/>
            </a:pPr>
            <a:endParaRPr lang="sv-SE" sz="1400" b="1"/>
          </a:p>
          <a:p>
            <a:pPr marL="0" lvl="1" indent="0">
              <a:buNone/>
            </a:pPr>
            <a:r>
              <a:rPr lang="sv-SE" sz="1400"/>
              <a:t>Zlatan Ibrahimović är en av de mest berömda fotbollsspelarna i världen och har också utmärkt sig i Allsvenskan. Han har spelat för flera av de största klubbarna i Europa, inklusive Ajax, Juventus, Barcelona och Manchester United.</a:t>
            </a:r>
          </a:p>
        </p:txBody>
      </p:sp>
      <p:pic>
        <p:nvPicPr>
          <p:cNvPr id="5" name="Platshållare för innehåll 4" descr="American football fans excited at a game.">
            <a:extLst>
              <a:ext uri="{FF2B5EF4-FFF2-40B4-BE49-F238E27FC236}">
                <a16:creationId xmlns:a16="http://schemas.microsoft.com/office/drawing/2014/main" id="{DBC4AE4A-1BDA-4303-932F-29F48D4CDE42}"/>
              </a:ext>
            </a:extLst>
          </p:cNvPr>
          <p:cNvPicPr>
            <a:picLocks noGrp="1" noChangeAspect="1"/>
          </p:cNvPicPr>
          <p:nvPr>
            <p:ph sz="half" idx="1"/>
          </p:nvPr>
        </p:nvPicPr>
        <p:blipFill rotWithShape="1">
          <a:blip r:embed="rId4"/>
          <a:srcRect l="26347" r="2" b="2"/>
          <a:stretch/>
        </p:blipFill>
        <p:spPr>
          <a:xfrm>
            <a:off x="5359151" y="895610"/>
            <a:ext cx="6107166" cy="5058020"/>
          </a:xfrm>
          <a:prstGeom prst="rect">
            <a:avLst/>
          </a:prstGeom>
        </p:spPr>
      </p:pic>
    </p:spTree>
    <p:extLst>
      <p:ext uri="{BB962C8B-B14F-4D97-AF65-F5344CB8AC3E}">
        <p14:creationId xmlns:p14="http://schemas.microsoft.com/office/powerpoint/2010/main" val="3501009539"/>
      </p:ext>
    </p:extLst>
  </p:cSld>
  <p:clrMapOvr>
    <a:masterClrMapping/>
  </p:clrMapOvr>
</p:sld>
</file>

<file path=ppt/theme/theme1.xml><?xml version="1.0" encoding="utf-8"?>
<a:theme xmlns:a="http://schemas.openxmlformats.org/drawingml/2006/main" name="Office-tema">
  <a:themeElements>
    <a:clrScheme name="">
      <a:dk1>
        <a:srgbClr val="1A1A1A"/>
      </a:dk1>
      <a:lt1>
        <a:srgbClr val="FFFFFF"/>
      </a:lt1>
      <a:dk2>
        <a:srgbClr val="333333"/>
      </a:dk2>
      <a:lt2>
        <a:srgbClr val="F2F2F2"/>
      </a:lt2>
      <a:accent1>
        <a:srgbClr val="FFC300"/>
      </a:accent1>
      <a:accent2>
        <a:srgbClr val="138808"/>
      </a:accent2>
      <a:accent3>
        <a:srgbClr val="0080FF"/>
      </a:accent3>
      <a:accent4>
        <a:srgbClr val="781422"/>
      </a:accent4>
      <a:accent5>
        <a:srgbClr val="990099"/>
      </a:accent5>
      <a:accent6>
        <a:srgbClr val="FF5733"/>
      </a:accent6>
      <a:hlink>
        <a:srgbClr val="0077CC"/>
      </a:hlink>
      <a:folHlink>
        <a:srgbClr val="884EA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1756</Words>
  <Application>Microsoft Office PowerPoint</Application>
  <PresentationFormat>Bredbild</PresentationFormat>
  <Paragraphs>111</Paragraphs>
  <Slides>15</Slides>
  <Notes>15</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15</vt:i4>
      </vt:variant>
    </vt:vector>
  </HeadingPairs>
  <TitlesOfParts>
    <vt:vector size="20" baseType="lpstr">
      <vt:lpstr>Aptos</vt:lpstr>
      <vt:lpstr>Aptos Display</vt:lpstr>
      <vt:lpstr>Arial</vt:lpstr>
      <vt:lpstr>Segoe UI</vt:lpstr>
      <vt:lpstr>Office-tema</vt:lpstr>
      <vt:lpstr>Allsvenskan i fotboll</vt:lpstr>
      <vt:lpstr>Historia av Allsvenskan</vt:lpstr>
      <vt:lpstr>Ursprunget av Allsvenskan</vt:lpstr>
      <vt:lpstr>Lagens som vunnit Allsvenskan</vt:lpstr>
      <vt:lpstr>IFK Göteborg</vt:lpstr>
      <vt:lpstr>AIK</vt:lpstr>
      <vt:lpstr>De mest framgångsrika spelarna och lagen</vt:lpstr>
      <vt:lpstr>Henrik Larsson</vt:lpstr>
      <vt:lpstr>Zlatan Ibrahimović</vt:lpstr>
      <vt:lpstr>Några av de mest framgångsrika lagen</vt:lpstr>
      <vt:lpstr>De största fotbollsarenorna</vt:lpstr>
      <vt:lpstr>Friends Arena</vt:lpstr>
      <vt:lpstr>Tele2 Arena</vt:lpstr>
      <vt:lpstr>Ullevi Stadium</vt:lpstr>
      <vt:lpstr>Slutsats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Tobias Ljung</dc:creator>
  <cp:lastModifiedBy>Tobias Ljung</cp:lastModifiedBy>
  <cp:revision>1</cp:revision>
  <dcterms:created xsi:type="dcterms:W3CDTF">2024-05-23T08:55:43Z</dcterms:created>
  <dcterms:modified xsi:type="dcterms:W3CDTF">2024-05-23T09:04:21Z</dcterms:modified>
</cp:coreProperties>
</file>