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>
      <p:cViewPr varScale="1">
        <p:scale>
          <a:sx n="81" d="100"/>
          <a:sy n="81" d="100"/>
        </p:scale>
        <p:origin x="1435" y="288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ACA5867-4950-4985-8C54-F62DAB4F0B3B}" type="datetimeFigureOut">
              <a:rPr lang="sv-SE"/>
              <a:pPr>
                <a:defRPr/>
              </a:pPr>
              <a:t>2025-08-05</a:t>
            </a:fld>
            <a:endParaRPr lang="sv-SE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4102C1A-4CE1-49F7-B371-1C2B020A6E99}" type="slidenum">
              <a:rPr lang="sv-SE"/>
              <a:pPr>
                <a:defRPr/>
              </a:pPr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2434386-BF77-4B5F-993A-E65A055B37C8}" type="datetimeFigureOut">
              <a:rPr lang="sv-SE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pPr lvl="0"/>
            <a:endParaRPr lang="sv-SE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Andra nivån</a:t>
            </a:r>
          </a:p>
          <a:p>
            <a:pPr lvl="2"/>
            <a:r>
              <a:rPr lang="sv-SE" noProof="0"/>
              <a:t>Tredje nivån</a:t>
            </a:r>
          </a:p>
          <a:p>
            <a:pPr lvl="3"/>
            <a:r>
              <a:rPr lang="sv-SE" noProof="0"/>
              <a:t>Fjärde nivån</a:t>
            </a:r>
          </a:p>
          <a:p>
            <a:pPr lvl="4"/>
            <a:r>
              <a:rPr lang="sv-SE" noProof="0"/>
              <a:t>Femte nivån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1C044A3-7463-4631-A2B3-742A0D3F284B}" type="slidenum">
              <a:rPr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sv-S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sv-S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sv-S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sv-S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sv-S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sv-S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sv-S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sv-S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sv-SE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7172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4A088C-285A-4ED7-A576-A879324E43F0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7173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7174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C31D33-D482-449E-AF3B-8D3B87781756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7175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25604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B4B45C-BE05-4C3C-8D2F-31E8ADC280B4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5605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5606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43633E-2459-4A1A-A7F1-9E1EEA0C55E2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5607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27652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8F9A88-FCC2-4807-861C-E74B0C6B79F0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7653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7654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AD41FE-3510-4524-AD5C-711193E5B6EB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7655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29700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0D7837-E33A-4E14-B805-9F7D2D11BB0E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9701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9702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E81D42-77B0-4F7D-ADDA-1CECB44C8B17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9703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31748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33F9D6-062D-42F6-9A85-EAFD040FDAA3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1749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1750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285F25-AA82-4047-B3E0-DA2EE44D35ED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1751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37892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2820A0-EE15-44F1-BDA0-3FABD13E4A5C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7893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7894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9F74B0-7513-41F4-8509-CC0B57534ABB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7895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39940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7A9ACC-E3A7-4357-8D3C-6E0487308BAF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9941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9942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0A8706-D77C-488B-B434-4FFBAAE0EBC6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39943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9220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2E7ECE-FFEC-4B72-82AB-CFE09F5F6D31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9221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9222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AFD5C2-9B73-4B32-A07E-B9D7E0E5C600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9223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11268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826BA0-AD32-4860-8368-465455AEE88F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1269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1270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CB0EE1-A189-4BC8-86BD-A946A1993259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1271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13316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F56DCC-45BD-453A-AFD8-ADF0FADEA3DF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3317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3318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7B835E-5D20-45BA-86B9-376AE2404069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3319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15364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1A38A4-FF34-466B-9FD5-5EF5DB27DC18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5365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5366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6CE0E7-9A6B-4C34-AF75-E265E918A437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5367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17412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7D7259A-09C3-4E89-A217-D5BD011F7770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7413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7414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CEEE26-59A5-417A-9995-4DBC16C5AB85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7415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19460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BA55C0-5B60-41EB-B9B0-F382C6ECC023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9461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9462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06B45C-2810-4469-861B-B8A969B7CB30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19463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21508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D6CE57D-C8E1-43BA-AA5B-C7FBE53A8061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1509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1510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DA5790-83B1-4A16-B9D8-22BE20289160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1511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altLang="sv-SE"/>
          </a:p>
        </p:txBody>
      </p:sp>
      <p:sp>
        <p:nvSpPr>
          <p:cNvPr id="23556" name="Rectangle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6447DA-53F9-438F-BCA5-9A6F4DABDD4A}" type="datetime1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2025-08-05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3557" name="Rectangle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3558" name="Rectangle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D0530C-1D1B-409B-BB27-C59F13C43112}" type="slidenum">
              <a:rPr lang="sv-SE" altLang="sv-SE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sv-SE" altLang="sv-SE">
              <a:latin typeface="Calibri" panose="020F0502020204030204" pitchFamily="34" charset="0"/>
            </a:endParaRPr>
          </a:p>
        </p:txBody>
      </p:sp>
      <p:sp>
        <p:nvSpPr>
          <p:cNvPr id="23559" name="Rectangle 7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sv-SE" altLang="sv-S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1A3F3518-02C4-449F-AD9F-87D9410CE889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218D5C1A-CEF8-4FAD-82DE-09BE05DBC44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490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5462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ch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790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eskriv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942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n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7142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nkort för 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210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t eller fals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870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582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0784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1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Rectangl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23B8B-4743-48E0-BB92-E3DAADEB6FC1}" type="datetime1">
              <a:rPr lang="sv-SE"/>
              <a:pPr>
                <a:defRPr/>
              </a:pPr>
              <a:t>2025-08-05</a:t>
            </a:fld>
            <a:endParaRPr/>
          </a:p>
        </p:txBody>
      </p:sp>
      <p:sp>
        <p:nvSpPr>
          <p:cNvPr id="5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179EF-2CC2-4443-8618-7B1D543CB39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101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9149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9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1622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38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890B9E-5160-44F0-9605-F5E6CE502AE0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60B7EC-6168-4E92-BF03-3122E7BBD35B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94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363EF6-DFFA-40E2-9AEE-A266A726425B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BD8852-F083-42CA-BE94-741F9861E664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865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38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068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3600E12-1EE6-425A-8D3E-BE5724C81F9E}" type="datetime1">
              <a:rPr lang="sv-SE" smtClean="0"/>
              <a:pPr>
                <a:defRPr/>
              </a:pPr>
              <a:t>2025-08-05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A210DB9-FDA0-40BB-B601-134D0E89C517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588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Marknadsföringsplan</a:t>
            </a:r>
            <a:endParaRPr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type="subTitle" idx="1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altLang="sv-S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Annonsering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Strategi och genomförande</a:t>
            </a:r>
          </a:p>
          <a:p>
            <a:pPr lvl="1"/>
            <a:r>
              <a:rPr altLang="sv-SE"/>
              <a:t>Översikt över strategi</a:t>
            </a:r>
          </a:p>
          <a:p>
            <a:pPr lvl="1"/>
            <a:r>
              <a:rPr altLang="sv-SE"/>
              <a:t>Översikt över media och tidpunkt</a:t>
            </a:r>
          </a:p>
          <a:p>
            <a:pPr lvl="1"/>
            <a:r>
              <a:rPr altLang="sv-SE"/>
              <a:t>Översikt över annonskostnader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Annan reklam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dirty="0"/>
              <a:t>Direktmarknadsföring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Översikt över strategi, fordon och tidpunkt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Översikt över ansvarsmål, mål och budget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Tredje parts marknadsföring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lang="sv-SE" dirty="0"/>
              <a:t>Marknadsföringssamarbete med andra företag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Marknadsföringsprogram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lang="sv-SE" dirty="0"/>
              <a:t>Andra reklamprogram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Prissättning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 dirty="0"/>
              <a:t>Prissättning</a:t>
            </a:r>
          </a:p>
          <a:p>
            <a:pPr lvl="1"/>
            <a:r>
              <a:rPr altLang="sv-SE" dirty="0"/>
              <a:t>Sammanfatta specifik prissättning eller prissättningsstrategier</a:t>
            </a:r>
          </a:p>
          <a:p>
            <a:pPr lvl="1"/>
            <a:r>
              <a:rPr altLang="sv-SE" dirty="0"/>
              <a:t>Jämför med liknande produkter</a:t>
            </a:r>
          </a:p>
          <a:p>
            <a:r>
              <a:rPr altLang="sv-SE" dirty="0"/>
              <a:t>Principer</a:t>
            </a:r>
          </a:p>
          <a:p>
            <a:pPr lvl="1"/>
            <a:r>
              <a:rPr altLang="sv-SE" dirty="0"/>
              <a:t>Sammanfatta principer som behövs för att förstå de viktigaste faktorerna i prissättning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Distribution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Distributionsstrategi</a:t>
            </a:r>
          </a:p>
          <a:p>
            <a:r>
              <a:rPr altLang="sv-SE"/>
              <a:t>Distributionskanaler</a:t>
            </a:r>
          </a:p>
          <a:p>
            <a:pPr lvl="1"/>
            <a:r>
              <a:rPr altLang="sv-SE"/>
              <a:t>Sammanfatta distributionskanaler</a:t>
            </a:r>
          </a:p>
          <a:p>
            <a:r>
              <a:rPr altLang="sv-SE"/>
              <a:t>Distribution via kanal</a:t>
            </a:r>
          </a:p>
          <a:p>
            <a:r>
              <a:rPr altLang="sv-SE"/>
              <a:t>Visa en plan över hur stor del av distributionen varje kanal har – ett cirkeldiagram kan vara användbart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dirty="0" err="1"/>
              <a:t>Framgångsmätning</a:t>
            </a:r>
            <a:endParaRPr dirty="0"/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 dirty="0" err="1"/>
              <a:t>Mål</a:t>
            </a:r>
            <a:r>
              <a:rPr altLang="sv-SE" dirty="0"/>
              <a:t> </a:t>
            </a:r>
            <a:r>
              <a:rPr altLang="sv-SE" dirty="0" err="1"/>
              <a:t>första</a:t>
            </a:r>
            <a:r>
              <a:rPr altLang="sv-SE" dirty="0"/>
              <a:t> </a:t>
            </a:r>
            <a:r>
              <a:rPr altLang="sv-SE" dirty="0" err="1"/>
              <a:t>året</a:t>
            </a:r>
            <a:endParaRPr altLang="sv-SE" dirty="0"/>
          </a:p>
          <a:p>
            <a:r>
              <a:rPr altLang="sv-SE" dirty="0" err="1"/>
              <a:t>Mål</a:t>
            </a:r>
            <a:r>
              <a:rPr altLang="sv-SE" dirty="0"/>
              <a:t> </a:t>
            </a:r>
            <a:r>
              <a:rPr altLang="sv-SE" dirty="0" err="1"/>
              <a:t>följande</a:t>
            </a:r>
            <a:r>
              <a:rPr altLang="sv-SE" dirty="0"/>
              <a:t> </a:t>
            </a:r>
            <a:r>
              <a:rPr altLang="sv-SE" dirty="0" err="1"/>
              <a:t>år</a:t>
            </a:r>
            <a:endParaRPr altLang="sv-SE" dirty="0"/>
          </a:p>
          <a:p>
            <a:r>
              <a:rPr altLang="sv-SE" dirty="0" err="1"/>
              <a:t>Mått</a:t>
            </a:r>
            <a:r>
              <a:rPr altLang="sv-SE" dirty="0"/>
              <a:t> </a:t>
            </a:r>
            <a:r>
              <a:rPr altLang="sv-SE" dirty="0" err="1"/>
              <a:t>på</a:t>
            </a:r>
            <a:r>
              <a:rPr altLang="sv-SE" dirty="0"/>
              <a:t> </a:t>
            </a:r>
            <a:r>
              <a:rPr altLang="sv-SE" dirty="0" err="1"/>
              <a:t>framgång</a:t>
            </a:r>
            <a:r>
              <a:rPr altLang="sv-SE" dirty="0"/>
              <a:t>/</a:t>
            </a:r>
            <a:r>
              <a:rPr altLang="sv-SE" dirty="0" err="1"/>
              <a:t>misslyckande</a:t>
            </a:r>
            <a:endParaRPr altLang="sv-SE" dirty="0"/>
          </a:p>
          <a:p>
            <a:r>
              <a:rPr altLang="sv-SE" dirty="0"/>
              <a:t>Krav för </a:t>
            </a:r>
            <a:r>
              <a:rPr altLang="sv-SE" dirty="0" err="1"/>
              <a:t>framgång</a:t>
            </a:r>
            <a:endParaRPr altLang="sv-SE" dirty="0"/>
          </a:p>
        </p:txBody>
      </p:sp>
      <p:pic>
        <p:nvPicPr>
          <p:cNvPr id="4" name="Bild 3" descr="Hastighetsmätare låg med hel fyllning">
            <a:extLst>
              <a:ext uri="{FF2B5EF4-FFF2-40B4-BE49-F238E27FC236}">
                <a16:creationId xmlns:a16="http://schemas.microsoft.com/office/drawing/2014/main" id="{17274ABC-3FC7-451B-969D-81D8701590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24128" y="2190525"/>
            <a:ext cx="2448272" cy="24482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Schema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Fokus för 18-månaders schema</a:t>
            </a:r>
          </a:p>
          <a:p>
            <a:r>
              <a:rPr altLang="sv-SE"/>
              <a:t>Tidpunkt</a:t>
            </a:r>
          </a:p>
          <a:p>
            <a:pPr lvl="1"/>
            <a:r>
              <a:rPr altLang="sv-SE"/>
              <a:t>Isolera framgångskritiska tidpunktsberoenden</a:t>
            </a:r>
          </a:p>
        </p:txBody>
      </p:sp>
      <p:pic>
        <p:nvPicPr>
          <p:cNvPr id="4" name="Bild 3" descr="Månadskalender med hel fyllning">
            <a:extLst>
              <a:ext uri="{FF2B5EF4-FFF2-40B4-BE49-F238E27FC236}">
                <a16:creationId xmlns:a16="http://schemas.microsoft.com/office/drawing/2014/main" id="{05763EC8-40C9-4ED6-A625-C44BA6FF7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43808" y="3987211"/>
            <a:ext cx="1944216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Marknadssammanfattning</a:t>
            </a:r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 dirty="0"/>
              <a:t>Marknad: tidigare, aktuell och framtida</a:t>
            </a:r>
          </a:p>
          <a:p>
            <a:pPr lvl="1"/>
            <a:r>
              <a:rPr altLang="sv-SE" dirty="0"/>
              <a:t>Granska ändringar i marknadsandelar, ledarskap, spelare, marknadsskiftningar, kostnader, prissättning och konkurrens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Produktdefinition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Beskriv produkten eller tjänsten som marknadsförs</a:t>
            </a:r>
          </a:p>
        </p:txBody>
      </p:sp>
      <p:pic>
        <p:nvPicPr>
          <p:cNvPr id="4" name="Bild 3" descr="Klassrum med hel fyllning">
            <a:extLst>
              <a:ext uri="{FF2B5EF4-FFF2-40B4-BE49-F238E27FC236}">
                <a16:creationId xmlns:a16="http://schemas.microsoft.com/office/drawing/2014/main" id="{F52AFC99-8B57-4AF6-9348-D94AFE162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87824" y="3030988"/>
            <a:ext cx="2880320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Konkurrens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Konkurrensmiljön</a:t>
            </a:r>
          </a:p>
          <a:p>
            <a:pPr lvl="1"/>
            <a:r>
              <a:rPr altLang="sv-SE"/>
              <a:t>Ge en översikt över produktkonkurrenter, deras styrkor och svagheter</a:t>
            </a:r>
          </a:p>
          <a:p>
            <a:pPr lvl="1"/>
            <a:r>
              <a:rPr altLang="sv-SE"/>
              <a:t>Positionera varje konkurrents produkt bredvid en ny produkt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Positionering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dirty="0"/>
              <a:t>Positionering av produkt eller tjänst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Utlåtande som tydligt definierar produkten inom sin marknad och jämfört med dess konkurrenter över tid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Konsumentlöfte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lang="sv-SE" dirty="0"/>
              <a:t>Utlåtande som sammanfattar fördelen med produkten eller tjänsten för konsumenten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Kommunikationsstrategier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Meddelanden via målgrupp</a:t>
            </a:r>
          </a:p>
          <a:p>
            <a:r>
              <a:rPr altLang="sv-SE"/>
              <a:t>Målkonsumenternas demografiska struktur</a:t>
            </a:r>
          </a:p>
        </p:txBody>
      </p:sp>
      <p:pic>
        <p:nvPicPr>
          <p:cNvPr id="4" name="Bildobjekt 3" descr="Vitt pussel med en röd pusselbit">
            <a:extLst>
              <a:ext uri="{FF2B5EF4-FFF2-40B4-BE49-F238E27FC236}">
                <a16:creationId xmlns:a16="http://schemas.microsoft.com/office/drawing/2014/main" id="{7AE1E550-6170-4D21-A713-C21F31500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276" y="3717032"/>
            <a:ext cx="4107948" cy="23107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Paketering och kundnöjdhet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dirty="0"/>
              <a:t>Produktpaketering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Diskutera design, pris, utseende, strategi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Diskutera frågor kring utförande för artiklar som inte levereras direkt med produkten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Varukostnader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lang="sv-SE" dirty="0"/>
              <a:t>Sammanställ varornas kostnader och lastningslistor på hög nivå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Starta strategier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dirty="0"/>
              <a:t>Starta plan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"/>
              <a:defRPr/>
            </a:pPr>
            <a:r>
              <a:rPr dirty="0"/>
              <a:t>Om produkten introduceras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Reklambudget</a:t>
            </a:r>
          </a:p>
          <a:p>
            <a:pPr marL="320040" indent="-320040" fontAlgn="auto">
              <a:spcAft>
                <a:spcPts val="0"/>
              </a:spcAft>
              <a:buFont typeface="Wingdings"/>
              <a:buChar char=""/>
              <a:defRPr/>
            </a:pPr>
            <a:r>
              <a:rPr lang="sv-SE" dirty="0"/>
              <a:t>Erbjud material med detaljerad budgetinformation för granskning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cover/>
      </p:transition>
    </mc:Choice>
    <mc:Fallback xmlns=""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Reklam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sv-SE"/>
              <a:t>Strategi och genomförande</a:t>
            </a:r>
          </a:p>
          <a:p>
            <a:pPr lvl="1"/>
            <a:r>
              <a:rPr altLang="sv-SE"/>
              <a:t>PR-strategier</a:t>
            </a:r>
          </a:p>
          <a:p>
            <a:pPr lvl="1"/>
            <a:r>
              <a:rPr altLang="sv-SE"/>
              <a:t>Fokus på PR-plan</a:t>
            </a:r>
          </a:p>
          <a:p>
            <a:pPr lvl="1"/>
            <a:r>
              <a:rPr altLang="sv-SE"/>
              <a:t>Ha en PR-plan i reserv, inklusive redigeringskalendrar, tillfälliga åtaganden, konferensscheman och så vidare.</a:t>
            </a:r>
          </a:p>
        </p:txBody>
      </p:sp>
      <p:pic>
        <p:nvPicPr>
          <p:cNvPr id="4" name="Bild 3" descr="Ett rutnät med små cirklar">
            <a:extLst>
              <a:ext uri="{FF2B5EF4-FFF2-40B4-BE49-F238E27FC236}">
                <a16:creationId xmlns:a16="http://schemas.microsoft.com/office/drawing/2014/main" id="{492B73BE-CF7D-4F6A-B5D0-E7C9A6DED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28184" y="3933056"/>
            <a:ext cx="3068960" cy="306896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kt">
  <a:themeElements>
    <a:clrScheme name="Organiskt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kt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kt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</TotalTime>
  <Words>310</Words>
  <Application>Microsoft Office PowerPoint</Application>
  <PresentationFormat>Bildspel på skärmen (4:3)</PresentationFormat>
  <Paragraphs>98</Paragraphs>
  <Slides>15</Slides>
  <Notes>15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15</vt:i4>
      </vt:variant>
    </vt:vector>
  </HeadingPairs>
  <TitlesOfParts>
    <vt:vector size="21" baseType="lpstr">
      <vt:lpstr>Arial</vt:lpstr>
      <vt:lpstr>Calibri</vt:lpstr>
      <vt:lpstr>Garamond</vt:lpstr>
      <vt:lpstr>Wingdings</vt:lpstr>
      <vt:lpstr>Wingdings 2</vt:lpstr>
      <vt:lpstr>Organiskt</vt:lpstr>
      <vt:lpstr>Marknadsföringsplan</vt:lpstr>
      <vt:lpstr>Marknadssammanfattning</vt:lpstr>
      <vt:lpstr>Produktdefinition</vt:lpstr>
      <vt:lpstr>Konkurrens</vt:lpstr>
      <vt:lpstr>Positionering</vt:lpstr>
      <vt:lpstr>Kommunikationsstrategier</vt:lpstr>
      <vt:lpstr>Paketering och kundnöjdhet</vt:lpstr>
      <vt:lpstr>Starta strategier</vt:lpstr>
      <vt:lpstr>Reklam</vt:lpstr>
      <vt:lpstr>Annonsering</vt:lpstr>
      <vt:lpstr>Annan reklam</vt:lpstr>
      <vt:lpstr>Prissättning</vt:lpstr>
      <vt:lpstr>Distribution</vt:lpstr>
      <vt:lpstr>Framgångsmätning</vt:lpstr>
      <vt:lpstr>Schema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Robert Larsson</cp:lastModifiedBy>
  <cp:revision>3</cp:revision>
  <dcterms:created xsi:type="dcterms:W3CDTF">2014-03-18T10:14:19Z</dcterms:created>
  <dcterms:modified xsi:type="dcterms:W3CDTF">2025-08-05T09:01:38Z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TC101079699990</vt:lpwstr>
  </property>
</Properties>
</file>